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2618-1363-45ED-978F-2471189C929B}" type="datetimeFigureOut">
              <a:rPr lang="pl-PL" smtClean="0"/>
              <a:t>2015-11-24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63FB-D93C-4D5E-94B8-EAE20965D4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178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2618-1363-45ED-978F-2471189C929B}" type="datetimeFigureOut">
              <a:rPr lang="pl-PL" smtClean="0"/>
              <a:t>2015-11-24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63FB-D93C-4D5E-94B8-EAE20965D4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042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2618-1363-45ED-978F-2471189C929B}" type="datetimeFigureOut">
              <a:rPr lang="pl-PL" smtClean="0"/>
              <a:t>2015-11-24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63FB-D93C-4D5E-94B8-EAE20965D4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608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2618-1363-45ED-978F-2471189C929B}" type="datetimeFigureOut">
              <a:rPr lang="pl-PL" smtClean="0"/>
              <a:t>2015-11-24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63FB-D93C-4D5E-94B8-EAE20965D4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19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2618-1363-45ED-978F-2471189C929B}" type="datetimeFigureOut">
              <a:rPr lang="pl-PL" smtClean="0"/>
              <a:t>2015-11-24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63FB-D93C-4D5E-94B8-EAE20965D4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6411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2618-1363-45ED-978F-2471189C929B}" type="datetimeFigureOut">
              <a:rPr lang="pl-PL" smtClean="0"/>
              <a:t>2015-11-24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63FB-D93C-4D5E-94B8-EAE20965D4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989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2618-1363-45ED-978F-2471189C929B}" type="datetimeFigureOut">
              <a:rPr lang="pl-PL" smtClean="0"/>
              <a:t>2015-11-24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63FB-D93C-4D5E-94B8-EAE20965D4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979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2618-1363-45ED-978F-2471189C929B}" type="datetimeFigureOut">
              <a:rPr lang="pl-PL" smtClean="0"/>
              <a:t>2015-11-24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63FB-D93C-4D5E-94B8-EAE20965D4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033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2618-1363-45ED-978F-2471189C929B}" type="datetimeFigureOut">
              <a:rPr lang="pl-PL" smtClean="0"/>
              <a:t>2015-11-24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63FB-D93C-4D5E-94B8-EAE20965D4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172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2618-1363-45ED-978F-2471189C929B}" type="datetimeFigureOut">
              <a:rPr lang="pl-PL" smtClean="0"/>
              <a:t>2015-11-24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63FB-D93C-4D5E-94B8-EAE20965D4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172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2618-1363-45ED-978F-2471189C929B}" type="datetimeFigureOut">
              <a:rPr lang="pl-PL" smtClean="0"/>
              <a:t>2015-11-24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63FB-D93C-4D5E-94B8-EAE20965D4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362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2618-1363-45ED-978F-2471189C929B}" type="datetimeFigureOut">
              <a:rPr lang="pl-PL" smtClean="0"/>
              <a:t>2015-11-24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363FB-D93C-4D5E-94B8-EAE20965D4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8482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 descr="C:\Users\user\Desktop\plakat klasa dwujęzyczn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641" y="111209"/>
            <a:ext cx="9907656" cy="64996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253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523" y="257335"/>
            <a:ext cx="9014898" cy="635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20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8454" y="1746423"/>
            <a:ext cx="10304687" cy="4777946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9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pl-PL" sz="6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6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6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6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6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6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6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6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6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6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6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6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6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6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6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6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6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6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6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6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6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6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6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6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6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6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49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49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DEFINICJA   </a:t>
            </a:r>
            <a:r>
              <a:rPr lang="pl-PL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ODDZIAŁU  DWUJĘZYCZNEGO</a:t>
            </a:r>
            <a:r>
              <a:rPr lang="pl-P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pl-P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Oddział   szkolny, w </a:t>
            </a:r>
            <a:r>
              <a:rPr lang="pl-PL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l-PL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którym </a:t>
            </a:r>
            <a:r>
              <a:rPr lang="pl-PL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nauczanie   </a:t>
            </a:r>
            <a:r>
              <a:rPr lang="pl-PL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jest prowadzone  </a:t>
            </a:r>
            <a:r>
              <a:rPr lang="pl-PL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 </a:t>
            </a:r>
            <a:r>
              <a:rPr lang="pl-PL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dwóch </a:t>
            </a:r>
            <a:r>
              <a:rPr lang="pl-PL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językach polskim  oraz  obcym   nowożytnym,   będącym    drugim    </a:t>
            </a:r>
            <a:r>
              <a:rPr lang="pl-PL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językiem </a:t>
            </a:r>
            <a:r>
              <a:rPr lang="pl-PL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nauczania. W   </a:t>
            </a:r>
            <a:r>
              <a:rPr lang="pl-PL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dwóch  </a:t>
            </a:r>
            <a:r>
              <a:rPr lang="pl-PL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językach   prowadzone   </a:t>
            </a:r>
            <a:r>
              <a:rPr lang="pl-PL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są  co  </a:t>
            </a:r>
            <a:r>
              <a:rPr lang="pl-PL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najmniej   dwa  zajęcia  edukacyjne</a:t>
            </a:r>
            <a:r>
              <a:rPr lang="pl-PL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z wyjątkiem </a:t>
            </a:r>
            <a:r>
              <a:rPr lang="pl-PL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języka polskiego,  historii </a:t>
            </a:r>
            <a:r>
              <a:rPr lang="pl-PL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Polski i </a:t>
            </a:r>
            <a:r>
              <a:rPr lang="pl-PL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geografii Polski. W oddziale  tym można nauczać dwujęzycznie biologii, chemii, fizyki, części </a:t>
            </a:r>
            <a:r>
              <a:rPr lang="pl-PL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geografii </a:t>
            </a:r>
            <a:r>
              <a:rPr lang="pl-PL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odnoszącej </a:t>
            </a:r>
            <a:r>
              <a:rPr lang="pl-PL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się </a:t>
            </a:r>
            <a:r>
              <a:rPr lang="pl-PL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 geografii  </a:t>
            </a:r>
            <a:r>
              <a:rPr lang="pl-PL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ogólnej, </a:t>
            </a:r>
            <a:r>
              <a:rPr lang="pl-PL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części  </a:t>
            </a:r>
            <a:r>
              <a:rPr lang="pl-PL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historii </a:t>
            </a:r>
            <a:r>
              <a:rPr lang="pl-PL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odnoszącej </a:t>
            </a:r>
            <a:r>
              <a:rPr lang="pl-PL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się do historii powszechnej, </a:t>
            </a:r>
            <a:r>
              <a:rPr lang="pl-PL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matematyki i przedmiotów </a:t>
            </a:r>
            <a:r>
              <a:rPr lang="pl-PL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uzupełniających</a:t>
            </a:r>
            <a:r>
              <a:rPr lang="pl-PL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pl-PL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2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2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3, ust. 2b ustawy z dnia 7 września 1991r. o systemie oświaty  (Dz. U. z 2004 r. Nr 256, poz. 2572, z </a:t>
            </a:r>
            <a:r>
              <a:rPr lang="pl-PL" sz="2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późn</a:t>
            </a:r>
            <a:r>
              <a:rPr lang="pl-PL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</a:t>
            </a:r>
            <a:r>
              <a:rPr lang="pl-PL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81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779929" y="632012"/>
            <a:ext cx="10784541" cy="5541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pl-PL" sz="28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PRZEDMIOTY NAUCZANE: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457200" indent="-457200" algn="just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pl-PL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JĘZYKU POLSKIM I W JĘZYKU ANGIELSKIM</a:t>
            </a:r>
          </a:p>
          <a:p>
            <a:pPr lvl="0" algn="just">
              <a:spcAft>
                <a:spcPts val="1000"/>
              </a:spcAft>
            </a:pPr>
            <a:r>
              <a:rPr lang="pl-PL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3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GEOGRAFIA, BIOLOGIA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l-PL" sz="32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pl-PL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ZAKRESIE ROZSZERZONYM</a:t>
            </a:r>
          </a:p>
          <a:p>
            <a:pPr algn="just"/>
            <a:endParaRPr lang="pl-PL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36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GEOGRAFIA, BIOLOGIA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pl-PL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38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5370" y="297887"/>
            <a:ext cx="11809379" cy="6773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pl-PL" sz="28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TREŚCI PROGRAMOWE</a:t>
            </a:r>
            <a:endParaRPr lang="pl-PL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l-PL" sz="23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 oddziale dwujęzycznym realizowana </a:t>
            </a:r>
            <a:r>
              <a:rPr lang="pl-PL" sz="23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będzie </a:t>
            </a:r>
            <a:r>
              <a:rPr lang="pl-PL" sz="23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podstawa programowa </a:t>
            </a:r>
            <a:r>
              <a:rPr lang="pl-PL" sz="23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kształcenia ogólnego</a:t>
            </a:r>
            <a:endParaRPr lang="pl-PL" sz="23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endParaRPr lang="pl-PL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pl-PL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pl-PL" sz="1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Rozporządzenie Ministra Edukacji Narodowej z dnia 27 sierpnia 2012r. w sprawie</a:t>
            </a:r>
            <a:r>
              <a:rPr lang="pl-PL" sz="1200" dirty="0" smtClean="0">
                <a:solidFill>
                  <a:srgbClr val="0070C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podstawy programowej wychowania przedszkolnego oraz kształcenia ogólnego w poszczególnych typach szkół (Dz. U. z 2012 r. poz. 977 z póź.zm.)</a:t>
            </a:r>
            <a:endParaRPr lang="pl-PL" sz="1200" dirty="0" smtClean="0">
              <a:solidFill>
                <a:srgbClr val="0070C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1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600" b="1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l-PL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pl-PL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Język angielski realizowany będzie na poziomie IV. 2</a:t>
            </a:r>
            <a:endParaRPr lang="pl-PL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l-PL" sz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pl-PL" sz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pl-PL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Przedmioty  nauczane </a:t>
            </a:r>
            <a:r>
              <a:rPr lang="pl-PL" sz="2400" b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dwujęzycznie geografia i </a:t>
            </a:r>
            <a:r>
              <a:rPr lang="pl-PL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biologia realizowane będą na poziomie:</a:t>
            </a: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podstawowym (klasa pierwsza) </a:t>
            </a:r>
            <a:endParaRPr lang="pl-PL" sz="2400" b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rozszerzonym (klasa druga i trzecia) w oparciu o autorskie programy nauczania </a:t>
            </a:r>
            <a:endParaRPr lang="pl-PL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l-PL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pl-PL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l-PL" sz="16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pl-PL" sz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l-PL" sz="16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pl-PL" sz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l-PL" sz="16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pl-PL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pl-PL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pl-PL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21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89106" y="-479249"/>
            <a:ext cx="11605097" cy="6683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pl-PL" sz="40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ORGANIZACJA NAUCZANIA</a:t>
            </a:r>
            <a:endParaRPr lang="pl-PL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2300" b="1" kern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oddziale dwujęzycznym zwiększony będzie tygodniowy wymiar godzin obowiązkowych zajęć edukacyjnych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l-PL" sz="2300" b="1" kern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l-PL" sz="2300" b="1" kern="18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l-PL" sz="2300" b="1" kern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pl-PL" sz="1400" kern="18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pl-PL" sz="1400" kern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1400" kern="1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Załącznik 7 do rozporządzenia Ministra Edukacji Narodowej  z dnia 7 lutego 2012 r. w sprawie ramowych planów nauczania w szkołach publicznych  (Dz.U.  z 2012 r. poz. 204 z poźn.zm.)</a:t>
            </a:r>
            <a:r>
              <a:rPr lang="pl-PL" sz="1400" b="1" kern="18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2100" b="1" kern="18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Dodatkowe godziny zajęć dydaktycznych przeznaczone zostaną  na nauczanie języka angielskiego</a:t>
            </a:r>
            <a:endParaRPr lang="pl-PL" sz="2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730556"/>
              </p:ext>
            </p:extLst>
          </p:nvPr>
        </p:nvGraphicFramePr>
        <p:xfrm>
          <a:off x="2431916" y="3054485"/>
          <a:ext cx="7412474" cy="1682884"/>
        </p:xfrm>
        <a:graphic>
          <a:graphicData uri="http://schemas.openxmlformats.org/drawingml/2006/table">
            <a:tbl>
              <a:tblPr firstRow="1" firstCol="1" bandRow="1"/>
              <a:tblGrid>
                <a:gridCol w="1582203"/>
                <a:gridCol w="2978108"/>
                <a:gridCol w="2852163"/>
              </a:tblGrid>
              <a:tr h="434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000" b="1" kern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000" b="1" kern="1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Oddział dwujęzyczny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000" b="1" kern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Pozostałe oddziały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000" b="1" kern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Klasa I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000" b="1" kern="1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000" b="1" kern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000" b="1" kern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Klasa II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000" b="1" kern="1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000" b="1" kern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000" b="1" kern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Klasa III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000" b="1" kern="1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000" b="1" kern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6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6732" y="-930783"/>
            <a:ext cx="11702374" cy="7151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pl-PL" sz="28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pl-PL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KWALIFIKACJE NAUCZYCIELI</a:t>
            </a:r>
            <a:endParaRPr lang="pl-PL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Kwalifikacje  do  nauczania  w  oddziałach  dwujęzycznych  przedmiotów  innych  niż języki obce oraz do prowadzenia zajęć </a:t>
            </a:r>
          </a:p>
          <a:p>
            <a:pPr algn="just">
              <a:spcAft>
                <a:spcPts val="0"/>
              </a:spcAft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języku obcym posiada  osoba, która ma kwalifikacje wymagane do zajmowania stanowiska nauczyciela w danym typie szkoły, a w zakresie znajomości języka, w którym naucza lub prowadzi zajęcia ukończyła jedną z wymienionych poniżej form: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pl-PL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studia magisterskie na kierunku filologia w specjalności danego języka obcego lub lingwistyki stosowanej w zakresie danego języka obcego, 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studia pierwszego stopnia na kierunku filologia w zakresie danego języka obcego lub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specjalności danego języka obcego lub lingwistyki stosowanej, 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studia wyższe w kraju, w którym językiem urzędowym jest dany język obcy, 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nauczycielskie kolegium języków obcych w specjalności odpowiadającej danemu językowi </a:t>
            </a: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obcemu,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ub </a:t>
            </a: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legitymuje  się  świadectwem  znajomości danego języka obcego w stopniu co  najmniej podstawowym, o  którym  mowa w załączniku  do  rozporządzenia  (np.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irst</a:t>
            </a:r>
            <a:r>
              <a:rPr lang="pl-PL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Certificate </a:t>
            </a:r>
            <a:r>
              <a:rPr lang="pl-PL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 English </a:t>
            </a: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(FCE) −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ocena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lub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B, University</a:t>
            </a: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Cambridge </a:t>
            </a:r>
            <a:r>
              <a:rPr lang="pl-P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ESOL Examinations (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dawniej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University</a:t>
            </a:r>
            <a:r>
              <a:rPr lang="en-US" sz="12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Cambridge Local Examinations Syndicate).</a:t>
            </a:r>
            <a:endParaRPr lang="pl-PL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pl-PL" sz="1400" kern="1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12  rozporządzenia Ministra Edukacji Narodowej z dnia 12 marca 2009r. w sprawie szczegółowych kwalifikacji wymaganych od nauczycieli  oraz określenia szkół i wypadków, w  których  można zatrudniać nauczycieli  niemających  wyższego  wykształcenia  lub  ukończonego  zakładu  kształcenia nauczycieli (Dz.U. z 2009 r. nr 50 poz. 400)</a:t>
            </a:r>
            <a:endParaRPr lang="pl-PL" sz="1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66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8835" y="-398971"/>
            <a:ext cx="11449454" cy="8634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pl-PL" sz="28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pl-PL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pl-PL" sz="28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EGZAMIN  MATURALNY  Z   JĘZYKA   ANGIELSKIEGO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pl-PL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pl-PL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Absolwent  oddziału dwujęzycznego  dokonuje wyboru,  na jakim poziomie zamierza zdawać egzamin maturalny z języka angielskiego w części pisemnej:</a:t>
            </a:r>
          </a:p>
          <a:p>
            <a:pPr marL="285750" indent="-285750" algn="just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pl-PL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poziomie rozszerzonym </a:t>
            </a:r>
            <a:r>
              <a:rPr lang="pl-PL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pl-PL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wymagania określone </a:t>
            </a:r>
            <a:r>
              <a:rPr lang="pl-PL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są w </a:t>
            </a:r>
            <a:r>
              <a:rPr lang="pl-PL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podstawie programowej kształcenia ogólnego dla zakresu podstawowego i </a:t>
            </a:r>
            <a:r>
              <a:rPr lang="pl-PL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rozszerzonego, </a:t>
            </a:r>
            <a:endParaRPr lang="pl-PL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poziomie dwujęzycznym </a:t>
            </a:r>
            <a:r>
              <a:rPr lang="pl-PL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wymagania </a:t>
            </a:r>
            <a:r>
              <a:rPr lang="pl-PL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określone </a:t>
            </a:r>
            <a:r>
              <a:rPr lang="pl-PL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są w </a:t>
            </a:r>
            <a:r>
              <a:rPr lang="pl-PL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podstawie programowej kształcenia ogólnego dla oddziałów dwujęzycznych.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pl-PL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16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Art. 44zze, ust. 3 ustawy z dnia 7 września 1991r. o systemie oświaty  (Dz. U. z 2004 r. Nr 256, poz. 2572, z </a:t>
            </a:r>
            <a:r>
              <a:rPr lang="pl-PL" sz="16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późn</a:t>
            </a:r>
            <a:r>
              <a:rPr lang="pl-PL" sz="16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zm</a:t>
            </a:r>
            <a:r>
              <a:rPr lang="pl-PL" sz="12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l-PL" sz="16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l-PL" sz="16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l-PL" sz="16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l-PL" sz="16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l-PL" sz="16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l-PL" sz="16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l-PL" sz="16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l-PL" sz="16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38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2843" y="612973"/>
            <a:ext cx="10856067" cy="5270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pl-PL" sz="2800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pl-PL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EGZAMIN  </a:t>
            </a:r>
            <a:r>
              <a:rPr lang="pl-PL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MATURALNY  </a:t>
            </a:r>
            <a:r>
              <a:rPr lang="pl-PL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BIOLOGII  I  GEOGRAFII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pl-PL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Absolwent  oddziału dwujęzycznego  dokonuje wyboru,  na jakim poziomie zamierza zdawać egzamin maturalny z przedmiotów nauczanych w dwóch językach. Przedmioty te są zdawane jako przedmioty dodatkowe.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l-PL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Absolwent rozwiązuje w języku polskim zadania egzaminacyjne przygotowane dla osób zdających egzamin maturalny </a:t>
            </a:r>
            <a:r>
              <a:rPr lang="pl-PL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języku polskim </a:t>
            </a:r>
            <a:r>
              <a:rPr lang="pl-PL" sz="20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oraz </a:t>
            </a:r>
            <a:r>
              <a:rPr lang="pl-PL" sz="20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może </a:t>
            </a:r>
            <a:r>
              <a:rPr lang="pl-PL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rozwiązać w języku angielskim dodatkowe zadania egzaminacyjne. Dodatkowe zadania </a:t>
            </a:r>
            <a:r>
              <a:rPr lang="pl-PL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egzaminacyjne </a:t>
            </a:r>
            <a:r>
              <a:rPr lang="pl-PL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obejmują wymagania określone w podstawie programowej kształcenia ogólnego dla zakresu podstawowego i rozszerzonego.</a:t>
            </a:r>
          </a:p>
          <a:p>
            <a:pPr algn="just"/>
            <a:r>
              <a:rPr lang="pl-PL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/>
            <a:endParaRPr lang="pl-PL" sz="1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pl-PL" sz="1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Art. </a:t>
            </a:r>
            <a:r>
              <a:rPr lang="pl-PL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44zzf, </a:t>
            </a:r>
            <a:r>
              <a:rPr lang="pl-PL" sz="1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ust. </a:t>
            </a:r>
            <a:r>
              <a:rPr lang="pl-PL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3-4 ustawy </a:t>
            </a:r>
            <a:r>
              <a:rPr lang="pl-PL" sz="1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dnia 7 września 1991r. o systemie oświaty  (Dz. U. z 2004 r. Nr 256, poz. 2572, z </a:t>
            </a:r>
            <a:r>
              <a:rPr lang="pl-PL" sz="1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późn</a:t>
            </a:r>
            <a:r>
              <a:rPr lang="pl-PL" sz="1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zm</a:t>
            </a:r>
            <a:r>
              <a:rPr lang="pl-PL" sz="1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l-PL" sz="1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4321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89106" y="1148632"/>
            <a:ext cx="11439728" cy="4879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DLACZEGO WARTO WYBRAĆ TEN ODDZIAŁ?</a:t>
            </a:r>
            <a:endParaRPr lang="pl-PL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pl-PL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Stwarza szansę na biegłe opanowanie języka angielskiego w połączeniu z podstawową terminologią </a:t>
            </a:r>
            <a:br>
              <a:rPr lang="pl-PL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zakresu  geografii i biologii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pl-PL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Umożliwia przygotowanie się do zdobycia jednego z  popularnych  angielskich certyfikatów językowych – FCE/CAE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pl-PL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Daje  preferencyjne  punkty  rekrutacji  na  wiele  polskich  uczelni  (np.  Akademia Górniczo – Hutnicza w Krakowie, Politechnika Krakowska, Uniwersytet Jagielloński, Uniwersytet Pedagogiczny w Krakowie)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pl-PL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Ułatwia studiowanie na uczelniach zagranicznych.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pl-PL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83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540</Words>
  <Application>Microsoft Office PowerPoint</Application>
  <PresentationFormat>Panoramiczny</PresentationFormat>
  <Paragraphs>98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Times New Roman</vt:lpstr>
      <vt:lpstr>Wingdings</vt:lpstr>
      <vt:lpstr>Motyw pakietu Office</vt:lpstr>
      <vt:lpstr>Prezentacja programu PowerPoint</vt:lpstr>
      <vt:lpstr>                   DEFINICJA   ODDZIAŁU  DWUJĘZYCZNEGO   Oddział   szkolny, w   którym   nauczanie   jest prowadzone   w dwóch   językach polskim  oraz  obcym   nowożytnym,   będącym    drugim    językiem   nauczania. W   dwóch    językach   prowadzone   są  co   najmniej   dwa  zajęcia  edukacyjne,  z wyjątkiem języka polskiego,  historii Polski i  geografii Polski. W oddziale  tym można nauczać dwujęzycznie biologii, chemii, fizyki, części geografii odnoszącej się  do  geografii  ogólnej,  części  historii  odnoszącej się do historii powszechnej, matematyki i przedmiotów uzupełniających.    Art. 3, ust. 2b ustawy z dnia 7 września 1991r. o systemie oświaty  (Dz. U. z 2004 r. Nr 256, poz. 2572, z późn. zm.)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sekretarz</dc:creator>
  <cp:lastModifiedBy>sekretarz</cp:lastModifiedBy>
  <cp:revision>18</cp:revision>
  <dcterms:created xsi:type="dcterms:W3CDTF">2015-11-20T08:25:52Z</dcterms:created>
  <dcterms:modified xsi:type="dcterms:W3CDTF">2015-11-24T08:53:10Z</dcterms:modified>
</cp:coreProperties>
</file>