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3" r:id="rId4"/>
    <p:sldId id="259" r:id="rId5"/>
    <p:sldId id="267" r:id="rId6"/>
    <p:sldId id="261" r:id="rId7"/>
    <p:sldId id="262" r:id="rId8"/>
    <p:sldId id="264" r:id="rId9"/>
    <p:sldId id="268" r:id="rId10"/>
    <p:sldId id="266" r:id="rId11"/>
    <p:sldId id="258" r:id="rId12"/>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Prostokąt zaokrąglony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ytuł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pl-PL" smtClean="0"/>
              <a:t>Kliknij, aby edytować styl</a:t>
            </a:r>
            <a:endParaRPr kumimoji="0" lang="en-US"/>
          </a:p>
        </p:txBody>
      </p:sp>
      <p:sp>
        <p:nvSpPr>
          <p:cNvPr id="20" name="Podtytuł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pl-PL" smtClean="0"/>
              <a:t>Kliknij, aby edytować styl wzorca podtytułu</a:t>
            </a:r>
            <a:endParaRPr kumimoji="0" lang="en-US"/>
          </a:p>
        </p:txBody>
      </p:sp>
      <p:sp>
        <p:nvSpPr>
          <p:cNvPr id="19" name="Symbol zastępczy daty 18"/>
          <p:cNvSpPr>
            <a:spLocks noGrp="1"/>
          </p:cNvSpPr>
          <p:nvPr>
            <p:ph type="dt" sz="half" idx="10"/>
          </p:nvPr>
        </p:nvSpPr>
        <p:spPr/>
        <p:txBody>
          <a:bodyPr/>
          <a:lstStyle/>
          <a:p>
            <a:fld id="{0717AFAD-AFA5-4221-8EDE-ADC2A02B775D}" type="datetimeFigureOut">
              <a:rPr lang="pl-PL" smtClean="0"/>
              <a:pPr/>
              <a:t>2021-11-28</a:t>
            </a:fld>
            <a:endParaRPr lang="pl-PL"/>
          </a:p>
        </p:txBody>
      </p:sp>
      <p:sp>
        <p:nvSpPr>
          <p:cNvPr id="8" name="Symbol zastępczy stopki 7"/>
          <p:cNvSpPr>
            <a:spLocks noGrp="1"/>
          </p:cNvSpPr>
          <p:nvPr>
            <p:ph type="ftr" sz="quarter" idx="11"/>
          </p:nvPr>
        </p:nvSpPr>
        <p:spPr/>
        <p:txBody>
          <a:bodyPr/>
          <a:lstStyle/>
          <a:p>
            <a:endParaRPr lang="pl-PL"/>
          </a:p>
        </p:txBody>
      </p:sp>
      <p:sp>
        <p:nvSpPr>
          <p:cNvPr id="11" name="Symbol zastępczy numeru slajdu 10"/>
          <p:cNvSpPr>
            <a:spLocks noGrp="1"/>
          </p:cNvSpPr>
          <p:nvPr>
            <p:ph type="sldNum" sz="quarter" idx="12"/>
          </p:nvPr>
        </p:nvSpPr>
        <p:spPr/>
        <p:txBody>
          <a:bodyPr/>
          <a:lstStyle/>
          <a:p>
            <a:fld id="{D59FE499-F38E-40B3-BE29-933A44D4C4AF}" type="slidenum">
              <a:rPr lang="pl-PL" smtClean="0"/>
              <a:pPr/>
              <a:t>‹#›</a:t>
            </a:fld>
            <a:endParaRPr lang="pl-P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02920" y="530352"/>
            <a:ext cx="8183880" cy="4187952"/>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0717AFAD-AFA5-4221-8EDE-ADC2A02B775D}" type="datetimeFigureOut">
              <a:rPr lang="pl-PL" smtClean="0"/>
              <a:pPr/>
              <a:t>2021-11-28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59FE499-F38E-40B3-BE29-933A44D4C4AF}" type="slidenum">
              <a:rPr lang="pl-PL" smtClean="0"/>
              <a:pPr/>
              <a:t>‹#›</a:t>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533404"/>
            <a:ext cx="1981200" cy="5257799"/>
          </a:xfrm>
        </p:spPr>
        <p:txBody>
          <a:bodyPr vert="eaVert"/>
          <a:lstStyle/>
          <a:p>
            <a:r>
              <a:rPr kumimoji="0" lang="pl-PL" smtClean="0"/>
              <a:t>Kliknij, aby edytować styl</a:t>
            </a:r>
            <a:endParaRPr kumimoji="0" lang="en-US"/>
          </a:p>
        </p:txBody>
      </p:sp>
      <p:sp>
        <p:nvSpPr>
          <p:cNvPr id="3" name="Symbol zastępczy tytułu pionowego 2"/>
          <p:cNvSpPr>
            <a:spLocks noGrp="1"/>
          </p:cNvSpPr>
          <p:nvPr>
            <p:ph type="body" orient="vert" idx="1"/>
          </p:nvPr>
        </p:nvSpPr>
        <p:spPr>
          <a:xfrm>
            <a:off x="533400" y="533402"/>
            <a:ext cx="5943600" cy="5257801"/>
          </a:xfrm>
        </p:spPr>
        <p:txBody>
          <a:bodyPr vert="eaVer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0717AFAD-AFA5-4221-8EDE-ADC2A02B775D}" type="datetimeFigureOut">
              <a:rPr lang="pl-PL" smtClean="0"/>
              <a:pPr/>
              <a:t>2021-11-28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59FE499-F38E-40B3-BE29-933A44D4C4AF}" type="slidenum">
              <a:rPr lang="pl-PL" smtClean="0"/>
              <a:pPr/>
              <a:t>‹#›</a:t>
            </a:fld>
            <a:endParaRPr lang="pl-P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lstStyle/>
          <a:p>
            <a:r>
              <a:rPr kumimoji="0" lang="pl-PL" smtClean="0"/>
              <a:t>Kliknij, aby edytować styl</a:t>
            </a:r>
            <a:endParaRPr kumimoji="0" lang="en-US"/>
          </a:p>
        </p:txBody>
      </p:sp>
      <p:sp>
        <p:nvSpPr>
          <p:cNvPr id="3" name="Symbol zastępczy zawartości 2"/>
          <p:cNvSpPr>
            <a:spLocks noGrp="1"/>
          </p:cNvSpPr>
          <p:nvPr>
            <p:ph idx="1"/>
          </p:nvPr>
        </p:nvSpPr>
        <p:spPr>
          <a:xfrm>
            <a:off x="502920" y="530352"/>
            <a:ext cx="8183880" cy="4187952"/>
          </a:xfrm>
        </p:spPr>
        <p:txBody>
          <a:bodyPr/>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daty 3"/>
          <p:cNvSpPr>
            <a:spLocks noGrp="1"/>
          </p:cNvSpPr>
          <p:nvPr>
            <p:ph type="dt" sz="half" idx="10"/>
          </p:nvPr>
        </p:nvSpPr>
        <p:spPr/>
        <p:txBody>
          <a:bodyPr/>
          <a:lstStyle/>
          <a:p>
            <a:fld id="{0717AFAD-AFA5-4221-8EDE-ADC2A02B775D}" type="datetimeFigureOut">
              <a:rPr lang="pl-PL" smtClean="0"/>
              <a:pPr/>
              <a:t>2021-11-28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59FE499-F38E-40B3-BE29-933A44D4C4AF}" type="slidenum">
              <a:rPr lang="pl-PL" smtClean="0"/>
              <a:pPr/>
              <a:t>‹#›</a:t>
            </a:fld>
            <a:endParaRPr lang="pl-P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Nagłówek sekcji">
    <p:spTree>
      <p:nvGrpSpPr>
        <p:cNvPr id="1" name=""/>
        <p:cNvGrpSpPr/>
        <p:nvPr/>
      </p:nvGrpSpPr>
      <p:grpSpPr>
        <a:xfrm>
          <a:off x="0" y="0"/>
          <a:ext cx="0" cy="0"/>
          <a:chOff x="0" y="0"/>
          <a:chExt cx="0" cy="0"/>
        </a:xfrm>
      </p:grpSpPr>
      <p:sp>
        <p:nvSpPr>
          <p:cNvPr id="14" name="Prostokąt zaokrąglony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zaokrąglony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pl-PL" smtClean="0"/>
              <a:t>Kliknij, aby edytować style wzorca tekstu</a:t>
            </a:r>
          </a:p>
        </p:txBody>
      </p:sp>
      <p:sp>
        <p:nvSpPr>
          <p:cNvPr id="4" name="Symbol zastępczy daty 3"/>
          <p:cNvSpPr>
            <a:spLocks noGrp="1"/>
          </p:cNvSpPr>
          <p:nvPr>
            <p:ph type="dt" sz="half" idx="10"/>
          </p:nvPr>
        </p:nvSpPr>
        <p:spPr/>
        <p:txBody>
          <a:bodyPr/>
          <a:lstStyle/>
          <a:p>
            <a:fld id="{0717AFAD-AFA5-4221-8EDE-ADC2A02B775D}" type="datetimeFigureOut">
              <a:rPr lang="pl-PL" smtClean="0"/>
              <a:pPr/>
              <a:t>2021-11-28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D59FE499-F38E-40B3-BE29-933A44D4C4AF}" type="slidenum">
              <a:rPr lang="pl-PL" smtClean="0"/>
              <a:pPr/>
              <a:t>‹#›</a:t>
            </a:fld>
            <a:endParaRPr lang="pl-P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zawartości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0717AFAD-AFA5-4221-8EDE-ADC2A02B775D}" type="datetimeFigureOut">
              <a:rPr lang="pl-PL" smtClean="0"/>
              <a:pPr/>
              <a:t>2021-11-28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59FE499-F38E-40B3-BE29-933A44D4C4AF}" type="slidenum">
              <a:rPr lang="pl-PL" smtClean="0"/>
              <a:pPr/>
              <a:t>‹#›</a:t>
            </a:fld>
            <a:endParaRPr lang="pl-P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502920" y="4983480"/>
            <a:ext cx="8183880" cy="1051560"/>
          </a:xfrm>
        </p:spPr>
        <p:txBody>
          <a:bodyPr anchor="b"/>
          <a:lstStyle>
            <a:lvl1pPr>
              <a:defRPr b="1"/>
            </a:lvl1pPr>
            <a:extLst/>
          </a:lstStyle>
          <a:p>
            <a:r>
              <a:rPr kumimoji="0" lang="pl-PL" smtClean="0"/>
              <a:t>Kliknij, aby edytować styl</a:t>
            </a:r>
            <a:endParaRPr kumimoji="0" lang="en-US"/>
          </a:p>
        </p:txBody>
      </p:sp>
      <p:sp>
        <p:nvSpPr>
          <p:cNvPr id="3" name="Symbol zastępczy tekstu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4" name="Symbol zastępczy tekstu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pl-PL" smtClean="0"/>
              <a:t>Kliknij, aby edytować style wzorca tekstu</a:t>
            </a:r>
          </a:p>
        </p:txBody>
      </p:sp>
      <p:sp>
        <p:nvSpPr>
          <p:cNvPr id="5" name="Symbol zastępczy zawartości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6" name="Symbol zastępczy zawartości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7" name="Symbol zastępczy daty 6"/>
          <p:cNvSpPr>
            <a:spLocks noGrp="1"/>
          </p:cNvSpPr>
          <p:nvPr>
            <p:ph type="dt" sz="half" idx="10"/>
          </p:nvPr>
        </p:nvSpPr>
        <p:spPr/>
        <p:txBody>
          <a:bodyPr/>
          <a:lstStyle/>
          <a:p>
            <a:fld id="{0717AFAD-AFA5-4221-8EDE-ADC2A02B775D}" type="datetimeFigureOut">
              <a:rPr lang="pl-PL" smtClean="0"/>
              <a:pPr/>
              <a:t>2021-11-28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D59FE499-F38E-40B3-BE29-933A44D4C4AF}" type="slidenum">
              <a:rPr lang="pl-PL" smtClean="0"/>
              <a:pPr/>
              <a:t>‹#›</a:t>
            </a:fld>
            <a:endParaRPr lang="pl-P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kumimoji="0" lang="pl-PL" smtClean="0"/>
              <a:t>Kliknij, aby edytować styl</a:t>
            </a:r>
            <a:endParaRPr kumimoji="0" lang="en-US"/>
          </a:p>
        </p:txBody>
      </p:sp>
      <p:sp>
        <p:nvSpPr>
          <p:cNvPr id="3" name="Symbol zastępczy daty 2"/>
          <p:cNvSpPr>
            <a:spLocks noGrp="1"/>
          </p:cNvSpPr>
          <p:nvPr>
            <p:ph type="dt" sz="half" idx="10"/>
          </p:nvPr>
        </p:nvSpPr>
        <p:spPr/>
        <p:txBody>
          <a:bodyPr/>
          <a:lstStyle/>
          <a:p>
            <a:fld id="{0717AFAD-AFA5-4221-8EDE-ADC2A02B775D}" type="datetimeFigureOut">
              <a:rPr lang="pl-PL" smtClean="0"/>
              <a:pPr/>
              <a:t>2021-11-28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D59FE499-F38E-40B3-BE29-933A44D4C4AF}" type="slidenum">
              <a:rPr lang="pl-PL" smtClean="0"/>
              <a:pPr/>
              <a:t>‹#›</a:t>
            </a:fld>
            <a:endParaRPr lang="pl-P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usty">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Symbol zastępczy daty 1"/>
          <p:cNvSpPr>
            <a:spLocks noGrp="1"/>
          </p:cNvSpPr>
          <p:nvPr>
            <p:ph type="dt" sz="half" idx="10"/>
          </p:nvPr>
        </p:nvSpPr>
        <p:spPr/>
        <p:txBody>
          <a:bodyPr/>
          <a:lstStyle/>
          <a:p>
            <a:fld id="{0717AFAD-AFA5-4221-8EDE-ADC2A02B775D}" type="datetimeFigureOut">
              <a:rPr lang="pl-PL" smtClean="0"/>
              <a:pPr/>
              <a:t>2021-11-28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D59FE499-F38E-40B3-BE29-933A44D4C4AF}" type="slidenum">
              <a:rPr lang="pl-PL" smtClean="0"/>
              <a:pPr/>
              <a:t>‹#›</a:t>
            </a:fld>
            <a:endParaRPr lang="pl-P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pl-PL" smtClean="0"/>
              <a:t>Kliknij, aby edytować styl</a:t>
            </a:r>
            <a:endParaRPr kumimoji="0" lang="en-US"/>
          </a:p>
        </p:txBody>
      </p:sp>
      <p:sp>
        <p:nvSpPr>
          <p:cNvPr id="3" name="Symbol zastępczy tekstu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4" name="Symbol zastępczy zawartości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0717AFAD-AFA5-4221-8EDE-ADC2A02B775D}" type="datetimeFigureOut">
              <a:rPr lang="pl-PL" smtClean="0"/>
              <a:pPr/>
              <a:t>2021-11-28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59FE499-F38E-40B3-BE29-933A44D4C4AF}" type="slidenum">
              <a:rPr lang="pl-PL" smtClean="0"/>
              <a:pPr/>
              <a:t>‹#›</a:t>
            </a:fld>
            <a:endParaRPr lang="pl-P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az z podpisem">
    <p:spTree>
      <p:nvGrpSpPr>
        <p:cNvPr id="1" name=""/>
        <p:cNvGrpSpPr/>
        <p:nvPr/>
      </p:nvGrpSpPr>
      <p:grpSpPr>
        <a:xfrm>
          <a:off x="0" y="0"/>
          <a:ext cx="0" cy="0"/>
          <a:chOff x="0" y="0"/>
          <a:chExt cx="0" cy="0"/>
        </a:xfrm>
      </p:grpSpPr>
      <p:sp>
        <p:nvSpPr>
          <p:cNvPr id="15" name="Prostokąt zaokrąglony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rostokąt z zaokrąglonym rogiem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ytuł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pl-PL" smtClean="0"/>
              <a:t>Kliknij, aby edytować styl</a:t>
            </a:r>
            <a:endParaRPr kumimoji="0" lang="en-US"/>
          </a:p>
        </p:txBody>
      </p:sp>
      <p:sp>
        <p:nvSpPr>
          <p:cNvPr id="4" name="Symbol zastępczy tekstu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pl-PL" smtClean="0"/>
              <a:t>Kliknij, aby edytować style wzorca tekstu</a:t>
            </a:r>
          </a:p>
          <a:p>
            <a:pPr lvl="1" eaLnBrk="1" latinLnBrk="0" hangingPunct="1"/>
            <a:r>
              <a:rPr lang="pl-PL" smtClean="0"/>
              <a:t>Drugi poziom</a:t>
            </a:r>
          </a:p>
          <a:p>
            <a:pPr lvl="2" eaLnBrk="1" latinLnBrk="0" hangingPunct="1"/>
            <a:r>
              <a:rPr lang="pl-PL" smtClean="0"/>
              <a:t>Trzeci poziom</a:t>
            </a:r>
          </a:p>
          <a:p>
            <a:pPr lvl="3" eaLnBrk="1" latinLnBrk="0" hangingPunct="1"/>
            <a:r>
              <a:rPr lang="pl-PL" smtClean="0"/>
              <a:t>Czwarty poziom</a:t>
            </a:r>
          </a:p>
          <a:p>
            <a:pPr lvl="4" eaLnBrk="1" latinLnBrk="0" hangingPunct="1"/>
            <a:r>
              <a:rPr lang="pl-PL" smtClean="0"/>
              <a:t>Piąty poziom</a:t>
            </a:r>
            <a:endParaRPr kumimoji="0" lang="en-US"/>
          </a:p>
        </p:txBody>
      </p:sp>
      <p:sp>
        <p:nvSpPr>
          <p:cNvPr id="5" name="Symbol zastępczy daty 4"/>
          <p:cNvSpPr>
            <a:spLocks noGrp="1"/>
          </p:cNvSpPr>
          <p:nvPr>
            <p:ph type="dt" sz="half" idx="10"/>
          </p:nvPr>
        </p:nvSpPr>
        <p:spPr/>
        <p:txBody>
          <a:bodyPr/>
          <a:lstStyle/>
          <a:p>
            <a:fld id="{0717AFAD-AFA5-4221-8EDE-ADC2A02B775D}" type="datetimeFigureOut">
              <a:rPr lang="pl-PL" smtClean="0"/>
              <a:pPr/>
              <a:t>2021-11-28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D59FE499-F38E-40B3-BE29-933A44D4C4AF}" type="slidenum">
              <a:rPr lang="pl-PL" smtClean="0"/>
              <a:pPr/>
              <a:t>‹#›</a:t>
            </a:fld>
            <a:endParaRPr lang="pl-PL"/>
          </a:p>
        </p:txBody>
      </p:sp>
      <p:sp>
        <p:nvSpPr>
          <p:cNvPr id="3" name="Symbol zastępczy obrazu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pl-PL" smtClean="0"/>
              <a:t>Kliknij ikonę, aby dodać obraz</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Prostokąt zaokrąglony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Prostokąt zaokrąglony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ymbol zastępczy tytułu 12"/>
          <p:cNvSpPr>
            <a:spLocks noGrp="1"/>
          </p:cNvSpPr>
          <p:nvPr>
            <p:ph type="title"/>
          </p:nvPr>
        </p:nvSpPr>
        <p:spPr>
          <a:xfrm>
            <a:off x="502920" y="4985590"/>
            <a:ext cx="8183880" cy="1051560"/>
          </a:xfrm>
          <a:prstGeom prst="rect">
            <a:avLst/>
          </a:prstGeom>
        </p:spPr>
        <p:txBody>
          <a:bodyPr vert="horz" anchor="b">
            <a:normAutofit/>
          </a:bodyPr>
          <a:lstStyle/>
          <a:p>
            <a:r>
              <a:rPr kumimoji="0" lang="pl-PL" smtClean="0"/>
              <a:t>Kliknij, aby edytować styl</a:t>
            </a:r>
            <a:endParaRPr kumimoji="0" lang="en-US"/>
          </a:p>
        </p:txBody>
      </p:sp>
      <p:sp>
        <p:nvSpPr>
          <p:cNvPr id="4" name="Symbol zastępczy tekstu 3"/>
          <p:cNvSpPr>
            <a:spLocks noGrp="1"/>
          </p:cNvSpPr>
          <p:nvPr>
            <p:ph type="body" idx="1"/>
          </p:nvPr>
        </p:nvSpPr>
        <p:spPr>
          <a:xfrm>
            <a:off x="502920" y="530352"/>
            <a:ext cx="8183880" cy="4187952"/>
          </a:xfrm>
          <a:prstGeom prst="rect">
            <a:avLst/>
          </a:prstGeom>
        </p:spPr>
        <p:txBody>
          <a:bodyPr vert="horz" lIns="182880" tIns="91440">
            <a:normAutofit/>
          </a:bodyPr>
          <a:lstStyle/>
          <a:p>
            <a:pPr lvl="0" eaLnBrk="1" latinLnBrk="0" hangingPunct="1"/>
            <a:r>
              <a:rPr kumimoji="0" lang="pl-PL" smtClean="0"/>
              <a:t>Kliknij, aby edytować style wzorca tekstu</a:t>
            </a:r>
          </a:p>
          <a:p>
            <a:pPr lvl="1" eaLnBrk="1" latinLnBrk="0" hangingPunct="1"/>
            <a:r>
              <a:rPr kumimoji="0" lang="pl-PL" smtClean="0"/>
              <a:t>Drugi poziom</a:t>
            </a:r>
          </a:p>
          <a:p>
            <a:pPr lvl="2" eaLnBrk="1" latinLnBrk="0" hangingPunct="1"/>
            <a:r>
              <a:rPr kumimoji="0" lang="pl-PL" smtClean="0"/>
              <a:t>Trzeci poziom</a:t>
            </a:r>
          </a:p>
          <a:p>
            <a:pPr lvl="3" eaLnBrk="1" latinLnBrk="0" hangingPunct="1"/>
            <a:r>
              <a:rPr kumimoji="0" lang="pl-PL" smtClean="0"/>
              <a:t>Czwarty poziom</a:t>
            </a:r>
          </a:p>
          <a:p>
            <a:pPr lvl="4" eaLnBrk="1" latinLnBrk="0" hangingPunct="1"/>
            <a:r>
              <a:rPr kumimoji="0" lang="pl-PL" smtClean="0"/>
              <a:t>Piąty poziom</a:t>
            </a:r>
            <a:endParaRPr kumimoji="0" lang="en-US"/>
          </a:p>
        </p:txBody>
      </p:sp>
      <p:sp>
        <p:nvSpPr>
          <p:cNvPr id="25" name="Symbol zastępczy daty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0717AFAD-AFA5-4221-8EDE-ADC2A02B775D}" type="datetimeFigureOut">
              <a:rPr lang="pl-PL" smtClean="0"/>
              <a:pPr/>
              <a:t>2021-11-28</a:t>
            </a:fld>
            <a:endParaRPr lang="pl-PL"/>
          </a:p>
        </p:txBody>
      </p:sp>
      <p:sp>
        <p:nvSpPr>
          <p:cNvPr id="18" name="Symbol zastępczy stopki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pl-PL"/>
          </a:p>
        </p:txBody>
      </p:sp>
      <p:sp>
        <p:nvSpPr>
          <p:cNvPr id="5" name="Symbol zastępczy numeru slajdu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D59FE499-F38E-40B3-BE29-933A44D4C4AF}"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slidetodoc.com/profilaktyka-hiv-i-aids-codziennie-w-polsce-2-2/" TargetMode="External"/><Relationship Id="rId7" Type="http://schemas.openxmlformats.org/officeDocument/2006/relationships/hyperlink" Target="https://www.szpitalepomorskie.eu/14651-2/" TargetMode="External"/><Relationship Id="rId2" Type="http://schemas.openxmlformats.org/officeDocument/2006/relationships/hyperlink" Target="https://aids.gov.pl/kampanie/CWL/01.html" TargetMode="External"/><Relationship Id="rId1" Type="http://schemas.openxmlformats.org/officeDocument/2006/relationships/slideLayout" Target="../slideLayouts/slideLayout2.xml"/><Relationship Id="rId6" Type="http://schemas.openxmlformats.org/officeDocument/2006/relationships/hyperlink" Target="https://www.cintapunto.pl/wp-content/uploads/2019/11/aids.jpg" TargetMode="External"/><Relationship Id="rId5" Type="http://schemas.openxmlformats.org/officeDocument/2006/relationships/hyperlink" Target="https://slideplayer.pl/slide/8551050/" TargetMode="External"/><Relationship Id="rId4" Type="http://schemas.openxmlformats.org/officeDocument/2006/relationships/hyperlink" Target="https://guiadoestudante.abril.com.br/atualidades/jovens-sao-a-maioria-entre-os-novos-casos-de-aids-no-brasi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idx="4294967295"/>
          </p:nvPr>
        </p:nvSpPr>
        <p:spPr>
          <a:xfrm>
            <a:off x="1371600" y="1820863"/>
            <a:ext cx="7772400" cy="1828800"/>
          </a:xfrm>
        </p:spPr>
        <p:txBody>
          <a:bodyPr/>
          <a:lstStyle/>
          <a:p>
            <a:r>
              <a:rPr lang="pl-PL" dirty="0" smtClean="0"/>
              <a:t>1 GRUDNIA ŚWIATOWY DZIEŃ AIDS</a:t>
            </a:r>
            <a:endParaRPr lang="pl-PL" dirty="0"/>
          </a:p>
        </p:txBody>
      </p:sp>
      <p:pic>
        <p:nvPicPr>
          <p:cNvPr id="60418" name="Picture 2" descr="CKZiU Jaworzno | HIV/AIDS jestem świadomy, nie ryzykuję! - CKZiU Jaworzno"/>
          <p:cNvPicPr>
            <a:picLocks noChangeAspect="1" noChangeArrowheads="1"/>
          </p:cNvPicPr>
          <p:nvPr/>
        </p:nvPicPr>
        <p:blipFill>
          <a:blip r:embed="rId2" cstate="print"/>
          <a:srcRect/>
          <a:stretch>
            <a:fillRect/>
          </a:stretch>
        </p:blipFill>
        <p:spPr bwMode="auto">
          <a:xfrm>
            <a:off x="-142908" y="857232"/>
            <a:ext cx="5757398" cy="8143932"/>
          </a:xfrm>
          <a:prstGeom prst="rect">
            <a:avLst/>
          </a:prstGeom>
          <a:noFill/>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p:txBody>
          <a:bodyPr/>
          <a:lstStyle/>
          <a:p>
            <a:r>
              <a:rPr lang="pl-PL" dirty="0" smtClean="0"/>
              <a:t>TELEFONY ZAUFANIA HIV/AIDS</a:t>
            </a:r>
            <a:endParaRPr lang="pl-PL" dirty="0"/>
          </a:p>
        </p:txBody>
      </p:sp>
      <p:sp>
        <p:nvSpPr>
          <p:cNvPr id="3" name="Podtytuł 2"/>
          <p:cNvSpPr>
            <a:spLocks noGrp="1"/>
          </p:cNvSpPr>
          <p:nvPr>
            <p:ph type="subTitle" idx="1"/>
          </p:nvPr>
        </p:nvSpPr>
        <p:spPr>
          <a:xfrm>
            <a:off x="714348" y="3857628"/>
            <a:ext cx="7772400" cy="2500330"/>
          </a:xfrm>
        </p:spPr>
        <p:txBody>
          <a:bodyPr>
            <a:normAutofit/>
          </a:bodyPr>
          <a:lstStyle/>
          <a:p>
            <a:r>
              <a:rPr lang="pl-PL" sz="3200" dirty="0" smtClean="0"/>
              <a:t>-22 692 82 26</a:t>
            </a:r>
          </a:p>
          <a:p>
            <a:r>
              <a:rPr lang="pl-PL" sz="3200" dirty="0" smtClean="0"/>
              <a:t>-801 888 448</a:t>
            </a:r>
            <a:endParaRPr lang="pl-PL" sz="3200" dirty="0"/>
          </a:p>
        </p:txBody>
      </p:sp>
    </p:spTree>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00034" y="571480"/>
            <a:ext cx="8183880" cy="1051560"/>
          </a:xfrm>
        </p:spPr>
        <p:txBody>
          <a:bodyPr/>
          <a:lstStyle/>
          <a:p>
            <a:r>
              <a:rPr lang="pl-PL" dirty="0" smtClean="0"/>
              <a:t>Dziękujemy za uwagę </a:t>
            </a:r>
            <a:r>
              <a:rPr lang="pl-PL" dirty="0" smtClean="0">
                <a:sym typeface="Wingdings" pitchFamily="2" charset="2"/>
              </a:rPr>
              <a:t></a:t>
            </a:r>
            <a:endParaRPr lang="pl-PL" dirty="0"/>
          </a:p>
        </p:txBody>
      </p:sp>
      <p:sp>
        <p:nvSpPr>
          <p:cNvPr id="3" name="Symbol zastępczy zawartości 2"/>
          <p:cNvSpPr>
            <a:spLocks noGrp="1"/>
          </p:cNvSpPr>
          <p:nvPr>
            <p:ph idx="1"/>
          </p:nvPr>
        </p:nvSpPr>
        <p:spPr>
          <a:xfrm>
            <a:off x="428596" y="1643050"/>
            <a:ext cx="8183880" cy="4187952"/>
          </a:xfrm>
        </p:spPr>
        <p:txBody>
          <a:bodyPr>
            <a:normAutofit fontScale="92500" lnSpcReduction="10000"/>
          </a:bodyPr>
          <a:lstStyle/>
          <a:p>
            <a:r>
              <a:rPr lang="pl-PL" dirty="0" smtClean="0"/>
              <a:t>Prezentację przygotowały: Klaudia Róg, Julia </a:t>
            </a:r>
            <a:r>
              <a:rPr lang="pl-PL" dirty="0" err="1" smtClean="0"/>
              <a:t>Pacyga</a:t>
            </a:r>
            <a:endParaRPr lang="pl-PL" dirty="0" smtClean="0"/>
          </a:p>
          <a:p>
            <a:r>
              <a:rPr lang="pl-PL" dirty="0" smtClean="0"/>
              <a:t>Źródła:</a:t>
            </a:r>
          </a:p>
          <a:p>
            <a:r>
              <a:rPr lang="pl-PL" sz="2000" b="1" dirty="0" smtClean="0">
                <a:solidFill>
                  <a:schemeClr val="tx1">
                    <a:lumMod val="95000"/>
                    <a:lumOff val="5000"/>
                  </a:schemeClr>
                </a:solidFill>
                <a:effectLst>
                  <a:outerShdw blurRad="38100" dist="38100" dir="2700000" algn="tl">
                    <a:srgbClr val="000000">
                      <a:alpha val="43137"/>
                    </a:srgbClr>
                  </a:outerShdw>
                </a:effectLst>
                <a:hlinkClick r:id="rId2"/>
              </a:rPr>
              <a:t>https://aids.gov.pl/kampanie/CWL/01.html</a:t>
            </a:r>
            <a:endParaRPr lang="pl-PL" sz="2000" b="1" dirty="0" smtClean="0">
              <a:solidFill>
                <a:schemeClr val="tx1">
                  <a:lumMod val="95000"/>
                  <a:lumOff val="5000"/>
                </a:schemeClr>
              </a:solidFill>
              <a:effectLst>
                <a:outerShdw blurRad="38100" dist="38100" dir="2700000" algn="tl">
                  <a:srgbClr val="000000">
                    <a:alpha val="43137"/>
                  </a:srgbClr>
                </a:outerShdw>
              </a:effectLst>
            </a:endParaRPr>
          </a:p>
          <a:p>
            <a:r>
              <a:rPr lang="pl-PL" sz="2000" b="1" dirty="0" smtClean="0">
                <a:solidFill>
                  <a:srgbClr val="FF0000"/>
                </a:solidFill>
                <a:effectLst>
                  <a:outerShdw blurRad="38100" dist="38100" dir="2700000" algn="tl">
                    <a:srgbClr val="000000">
                      <a:alpha val="43137"/>
                    </a:srgbClr>
                  </a:outerShdw>
                </a:effectLst>
                <a:hlinkClick r:id="rId3"/>
              </a:rPr>
              <a:t>https://slidetodoc.com/profilaktyka-hiv-i-aids-codziennie-w-polsce-2-2/</a:t>
            </a:r>
            <a:endParaRPr lang="pl-PL" sz="2000" b="1" dirty="0" smtClean="0">
              <a:solidFill>
                <a:srgbClr val="FF0000"/>
              </a:solidFill>
              <a:effectLst>
                <a:outerShdw blurRad="38100" dist="38100" dir="2700000" algn="tl">
                  <a:srgbClr val="000000">
                    <a:alpha val="43137"/>
                  </a:srgbClr>
                </a:outerShdw>
              </a:effectLst>
            </a:endParaRPr>
          </a:p>
          <a:p>
            <a:r>
              <a:rPr lang="pl-PL" sz="2000" b="1" dirty="0" smtClean="0">
                <a:solidFill>
                  <a:schemeClr val="tx1">
                    <a:lumMod val="95000"/>
                    <a:lumOff val="5000"/>
                  </a:schemeClr>
                </a:solidFill>
                <a:effectLst>
                  <a:outerShdw blurRad="38100" dist="38100" dir="2700000" algn="tl">
                    <a:srgbClr val="000000">
                      <a:alpha val="43137"/>
                    </a:srgbClr>
                  </a:outerShdw>
                </a:effectLst>
                <a:hlinkClick r:id="rId4"/>
              </a:rPr>
              <a:t>https://guiadoestudante.abril.com.br/atualidades/jovens-sao-a-maioria-entre-os-novos-casos-de-aids-no-brasil/</a:t>
            </a:r>
            <a:endParaRPr lang="pl-PL" sz="2000" b="1" dirty="0" smtClean="0">
              <a:solidFill>
                <a:schemeClr val="tx1">
                  <a:lumMod val="95000"/>
                  <a:lumOff val="5000"/>
                </a:schemeClr>
              </a:solidFill>
              <a:effectLst>
                <a:outerShdw blurRad="38100" dist="38100" dir="2700000" algn="tl">
                  <a:srgbClr val="000000">
                    <a:alpha val="43137"/>
                  </a:srgbClr>
                </a:outerShdw>
              </a:effectLst>
            </a:endParaRPr>
          </a:p>
          <a:p>
            <a:r>
              <a:rPr lang="pl-PL" sz="2000" b="1" dirty="0" smtClean="0">
                <a:solidFill>
                  <a:schemeClr val="tx1">
                    <a:lumMod val="95000"/>
                    <a:lumOff val="5000"/>
                  </a:schemeClr>
                </a:solidFill>
                <a:effectLst>
                  <a:outerShdw blurRad="38100" dist="38100" dir="2700000" algn="tl">
                    <a:srgbClr val="000000">
                      <a:alpha val="43137"/>
                    </a:srgbClr>
                  </a:outerShdw>
                </a:effectLst>
                <a:hlinkClick r:id="rId5"/>
              </a:rPr>
              <a:t>https://slideplayer.pl/slide/8551050/</a:t>
            </a:r>
            <a:endParaRPr lang="pl-PL" sz="2000" b="1" dirty="0" smtClean="0">
              <a:solidFill>
                <a:schemeClr val="tx1">
                  <a:lumMod val="95000"/>
                  <a:lumOff val="5000"/>
                </a:schemeClr>
              </a:solidFill>
              <a:effectLst>
                <a:outerShdw blurRad="38100" dist="38100" dir="2700000" algn="tl">
                  <a:srgbClr val="000000">
                    <a:alpha val="43137"/>
                  </a:srgbClr>
                </a:outerShdw>
              </a:effectLst>
            </a:endParaRPr>
          </a:p>
          <a:p>
            <a:r>
              <a:rPr lang="pl-PL" sz="2000" b="1" dirty="0" smtClean="0">
                <a:solidFill>
                  <a:schemeClr val="tx1">
                    <a:lumMod val="95000"/>
                    <a:lumOff val="5000"/>
                  </a:schemeClr>
                </a:solidFill>
                <a:effectLst>
                  <a:outerShdw blurRad="38100" dist="38100" dir="2700000" algn="tl">
                    <a:srgbClr val="000000">
                      <a:alpha val="43137"/>
                    </a:srgbClr>
                  </a:outerShdw>
                </a:effectLst>
                <a:hlinkClick r:id="rId6"/>
              </a:rPr>
              <a:t>https://www.cintapunto.pl/wp-content/uploads/2019/11/aids.jpg</a:t>
            </a:r>
            <a:endParaRPr lang="pl-PL" sz="2000" b="1" dirty="0" smtClean="0">
              <a:solidFill>
                <a:schemeClr val="tx1">
                  <a:lumMod val="95000"/>
                  <a:lumOff val="5000"/>
                </a:schemeClr>
              </a:solidFill>
              <a:effectLst>
                <a:outerShdw blurRad="38100" dist="38100" dir="2700000" algn="tl">
                  <a:srgbClr val="000000">
                    <a:alpha val="43137"/>
                  </a:srgbClr>
                </a:outerShdw>
              </a:effectLst>
            </a:endParaRPr>
          </a:p>
          <a:p>
            <a:r>
              <a:rPr lang="pl-PL" sz="2000" b="1" dirty="0" smtClean="0">
                <a:solidFill>
                  <a:schemeClr val="tx1">
                    <a:lumMod val="95000"/>
                    <a:lumOff val="5000"/>
                  </a:schemeClr>
                </a:solidFill>
                <a:effectLst>
                  <a:outerShdw blurRad="38100" dist="38100" dir="2700000" algn="tl">
                    <a:srgbClr val="000000">
                      <a:alpha val="43137"/>
                    </a:srgbClr>
                  </a:outerShdw>
                </a:effectLst>
                <a:hlinkClick r:id="rId7"/>
              </a:rPr>
              <a:t>https://www.szpitalepomorskie.eu/14651-2/</a:t>
            </a:r>
            <a:endParaRPr lang="pl-PL" sz="2000" b="1" dirty="0" smtClean="0">
              <a:solidFill>
                <a:schemeClr val="tx1">
                  <a:lumMod val="95000"/>
                  <a:lumOff val="5000"/>
                </a:schemeClr>
              </a:solidFill>
              <a:effectLst>
                <a:outerShdw blurRad="38100" dist="38100" dir="2700000" algn="tl">
                  <a:srgbClr val="000000">
                    <a:alpha val="43137"/>
                  </a:srgbClr>
                </a:outerShdw>
              </a:effectLst>
            </a:endParaRPr>
          </a:p>
          <a:p>
            <a:endParaRPr lang="pl-PL" sz="2000" b="1" dirty="0" smtClean="0">
              <a:solidFill>
                <a:schemeClr val="tx1">
                  <a:lumMod val="95000"/>
                  <a:lumOff val="5000"/>
                </a:schemeClr>
              </a:solidFill>
              <a:effectLst>
                <a:outerShdw blurRad="38100" dist="38100" dir="2700000" algn="tl">
                  <a:srgbClr val="000000">
                    <a:alpha val="43137"/>
                  </a:srgbClr>
                </a:outerShdw>
              </a:effectLst>
            </a:endParaRPr>
          </a:p>
          <a:p>
            <a:endParaRPr lang="pl-PL" sz="2000" b="1" dirty="0" smtClean="0">
              <a:solidFill>
                <a:schemeClr val="tx2">
                  <a:lumMod val="40000"/>
                  <a:lumOff val="60000"/>
                </a:schemeClr>
              </a:solidFill>
              <a:effectLst>
                <a:outerShdw blurRad="38100" dist="38100" dir="2700000" algn="tl">
                  <a:srgbClr val="000000">
                    <a:alpha val="43137"/>
                  </a:srgbClr>
                </a:outerShdw>
              </a:effectLst>
            </a:endParaRPr>
          </a:p>
          <a:p>
            <a:endParaRPr lang="pl-PL" sz="2400" dirty="0" smtClean="0"/>
          </a:p>
          <a:p>
            <a:endParaRPr lang="pl-PL" sz="2400" dirty="0"/>
          </a:p>
        </p:txBody>
      </p:sp>
    </p:spTree>
  </p:cSld>
  <p:clrMapOvr>
    <a:masterClrMapping/>
  </p:clrMapOvr>
  <p:transition spd="slow">
    <p:blind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1472" y="928670"/>
            <a:ext cx="8469632" cy="1051560"/>
          </a:xfrm>
        </p:spPr>
        <p:txBody>
          <a:bodyPr>
            <a:noAutofit/>
          </a:bodyPr>
          <a:lstStyle/>
          <a:p>
            <a:r>
              <a:rPr lang="pl-PL" sz="4000" dirty="0" smtClean="0"/>
              <a:t>AIDS- czym jest i skąd się bierze?</a:t>
            </a:r>
            <a:endParaRPr lang="pl-PL" sz="4000" dirty="0"/>
          </a:p>
        </p:txBody>
      </p:sp>
      <p:sp>
        <p:nvSpPr>
          <p:cNvPr id="3" name="Symbol zastępczy zawartości 2"/>
          <p:cNvSpPr>
            <a:spLocks noGrp="1"/>
          </p:cNvSpPr>
          <p:nvPr>
            <p:ph idx="1"/>
          </p:nvPr>
        </p:nvSpPr>
        <p:spPr>
          <a:xfrm>
            <a:off x="500034" y="2143116"/>
            <a:ext cx="8001056" cy="3786214"/>
          </a:xfrm>
        </p:spPr>
        <p:txBody>
          <a:bodyPr>
            <a:normAutofit/>
          </a:bodyPr>
          <a:lstStyle/>
          <a:p>
            <a:r>
              <a:rPr lang="pl-PL" sz="2400" dirty="0" smtClean="0"/>
              <a:t>Nieleczone zakażenie HIV prowadzi do rozwoju AIDS, czyli zespołu nabytego niedoboru odporności. AIDS to końcowy etap nieleczonego zakażenia HIV. To zespół chorób atakujących osoby zakażone HIV. Zaliczamy do niego różne infekcje i typy nowotworów. AIDS występuje po wielu latach trwania infekcji HIV u osób, które o swoim zakażeniu nie wiedzą. </a:t>
            </a:r>
            <a:endParaRPr lang="pl-PL" sz="2400" dirty="0"/>
          </a:p>
        </p:txBody>
      </p:sp>
    </p:spTree>
  </p:cSld>
  <p:clrMapOvr>
    <a:masterClrMapping/>
  </p:clrMapOvr>
  <p:transition spd="slow">
    <p:pull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714876" y="714356"/>
            <a:ext cx="3857652" cy="914400"/>
          </a:xfrm>
        </p:spPr>
        <p:txBody>
          <a:bodyPr>
            <a:normAutofit fontScale="90000"/>
          </a:bodyPr>
          <a:lstStyle/>
          <a:p>
            <a:r>
              <a:rPr lang="pl-PL" b="0" dirty="0" smtClean="0"/>
              <a:t> </a:t>
            </a:r>
            <a:r>
              <a:rPr lang="pl-PL" sz="2700" dirty="0" smtClean="0"/>
              <a:t>Etapy zakażenia komórek docelowych przez HIV</a:t>
            </a:r>
            <a:endParaRPr lang="pl-PL" sz="2700" dirty="0"/>
          </a:p>
        </p:txBody>
      </p:sp>
      <p:sp>
        <p:nvSpPr>
          <p:cNvPr id="4" name="Symbol zastępczy zawartości 3"/>
          <p:cNvSpPr>
            <a:spLocks noGrp="1"/>
          </p:cNvSpPr>
          <p:nvPr>
            <p:ph sz="half" idx="1"/>
          </p:nvPr>
        </p:nvSpPr>
        <p:spPr>
          <a:xfrm>
            <a:off x="428597" y="928670"/>
            <a:ext cx="4214842" cy="4724402"/>
          </a:xfrm>
        </p:spPr>
        <p:txBody>
          <a:bodyPr>
            <a:normAutofit fontScale="62500" lnSpcReduction="20000"/>
          </a:bodyPr>
          <a:lstStyle/>
          <a:p>
            <a:r>
              <a:rPr lang="pl-PL" dirty="0" smtClean="0"/>
              <a:t>Przyłączenie cząsteczki wirusa do powierzchni komórki</a:t>
            </a:r>
          </a:p>
          <a:p>
            <a:r>
              <a:rPr lang="pl-PL" dirty="0" smtClean="0"/>
              <a:t>Fuzja wirusa z błoną komórkową</a:t>
            </a:r>
          </a:p>
          <a:p>
            <a:r>
              <a:rPr lang="pl-PL" dirty="0" smtClean="0"/>
              <a:t>Wniknięcie </a:t>
            </a:r>
            <a:r>
              <a:rPr lang="pl-PL" dirty="0" err="1" smtClean="0"/>
              <a:t>nukleokapsydu</a:t>
            </a:r>
            <a:r>
              <a:rPr lang="pl-PL" dirty="0" smtClean="0"/>
              <a:t> wirusa do cytoplazmy</a:t>
            </a:r>
          </a:p>
          <a:p>
            <a:r>
              <a:rPr lang="pl-PL" dirty="0" err="1" smtClean="0"/>
              <a:t>Transkrypsja</a:t>
            </a:r>
            <a:r>
              <a:rPr lang="pl-PL" dirty="0" smtClean="0"/>
              <a:t> wirusowego RNA w DNA</a:t>
            </a:r>
          </a:p>
          <a:p>
            <a:r>
              <a:rPr lang="pl-PL" dirty="0" smtClean="0"/>
              <a:t>Integracja wytworzonego DNA z DNA komórki gospodarza</a:t>
            </a:r>
          </a:p>
          <a:p>
            <a:r>
              <a:rPr lang="pl-PL" dirty="0" smtClean="0"/>
              <a:t>Replikacja DNA wirusa</a:t>
            </a:r>
          </a:p>
          <a:p>
            <a:r>
              <a:rPr lang="pl-PL" dirty="0" err="1" smtClean="0"/>
              <a:t>Transkrypsja</a:t>
            </a:r>
            <a:r>
              <a:rPr lang="pl-PL" dirty="0" smtClean="0"/>
              <a:t> wirusowego DNA w RNA</a:t>
            </a:r>
          </a:p>
          <a:p>
            <a:r>
              <a:rPr lang="pl-PL" dirty="0" smtClean="0"/>
              <a:t>Synteza białek HIV</a:t>
            </a:r>
          </a:p>
          <a:p>
            <a:r>
              <a:rPr lang="pl-PL" dirty="0" smtClean="0"/>
              <a:t>Scalanie poszczególnych elementów wirusa</a:t>
            </a:r>
          </a:p>
          <a:p>
            <a:r>
              <a:rPr lang="pl-PL" dirty="0" smtClean="0"/>
              <a:t>Uwalnianie cząstek HIV z zakażonych komórek</a:t>
            </a:r>
            <a:endParaRPr lang="pl-PL" dirty="0"/>
          </a:p>
        </p:txBody>
      </p:sp>
      <p:pic>
        <p:nvPicPr>
          <p:cNvPr id="70658" name="Picture 2" descr="HIV I AIDS - HIV-INFO Plus i Minus"/>
          <p:cNvPicPr>
            <a:picLocks noChangeAspect="1" noChangeArrowheads="1"/>
          </p:cNvPicPr>
          <p:nvPr/>
        </p:nvPicPr>
        <p:blipFill>
          <a:blip r:embed="rId2"/>
          <a:srcRect/>
          <a:stretch>
            <a:fillRect/>
          </a:stretch>
        </p:blipFill>
        <p:spPr bwMode="auto">
          <a:xfrm>
            <a:off x="4572000" y="1785926"/>
            <a:ext cx="3938981" cy="4000528"/>
          </a:xfrm>
          <a:prstGeom prst="rect">
            <a:avLst/>
          </a:prstGeom>
          <a:noFill/>
        </p:spPr>
      </p:pic>
    </p:spTree>
  </p:cSld>
  <p:clrMapOvr>
    <a:masterClrMapping/>
  </p:clrMapOvr>
  <p:transition spd="slow">
    <p:pull/>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571472" y="571480"/>
            <a:ext cx="6286544" cy="1051560"/>
          </a:xfrm>
        </p:spPr>
        <p:txBody>
          <a:bodyPr>
            <a:noAutofit/>
          </a:bodyPr>
          <a:lstStyle/>
          <a:p>
            <a:r>
              <a:rPr lang="pl-PL" sz="3900" dirty="0" smtClean="0"/>
              <a:t>Jak może dojść do zakażenia?</a:t>
            </a:r>
            <a:endParaRPr lang="pl-PL" sz="3900" dirty="0"/>
          </a:p>
        </p:txBody>
      </p:sp>
      <p:sp>
        <p:nvSpPr>
          <p:cNvPr id="5" name="Symbol zastępczy zawartości 4"/>
          <p:cNvSpPr>
            <a:spLocks noGrp="1"/>
          </p:cNvSpPr>
          <p:nvPr>
            <p:ph sz="quarter" idx="2"/>
          </p:nvPr>
        </p:nvSpPr>
        <p:spPr>
          <a:xfrm>
            <a:off x="571472" y="1500174"/>
            <a:ext cx="3931920" cy="4286280"/>
          </a:xfrm>
        </p:spPr>
        <p:txBody>
          <a:bodyPr>
            <a:noAutofit/>
          </a:bodyPr>
          <a:lstStyle/>
          <a:p>
            <a:r>
              <a:rPr lang="pl-PL" sz="2000" dirty="0" smtClean="0"/>
              <a:t>Poprzez seks – zakaźne są wszystkie wydzieliny układu płciowego męskiego i żeńskiego,</a:t>
            </a:r>
          </a:p>
          <a:p>
            <a:r>
              <a:rPr lang="pl-PL" sz="2000" dirty="0" smtClean="0"/>
              <a:t>Poprzez krew –  gdy zakażona krew dostanie się na skórę, która jest uszkodzona, na błonę śluzową lub przez wspólne używanie igieł,</a:t>
            </a:r>
          </a:p>
          <a:p>
            <a:r>
              <a:rPr lang="pl-PL" sz="2000" dirty="0" smtClean="0"/>
              <a:t>Z zakażonej matki na jej dziecko – w czasie ciąży, podczas porodu, przy karmieniu piersią</a:t>
            </a:r>
            <a:endParaRPr lang="pl-PL" sz="2000" dirty="0"/>
          </a:p>
        </p:txBody>
      </p:sp>
      <p:pic>
        <p:nvPicPr>
          <p:cNvPr id="63490" name="Picture 2" descr="Jovens são a maioria entre os novos casos de aids no Brasil | Guia do  Estudante"/>
          <p:cNvPicPr>
            <a:picLocks noChangeAspect="1" noChangeArrowheads="1"/>
          </p:cNvPicPr>
          <p:nvPr/>
        </p:nvPicPr>
        <p:blipFill>
          <a:blip r:embed="rId2"/>
          <a:srcRect/>
          <a:stretch>
            <a:fillRect/>
          </a:stretch>
        </p:blipFill>
        <p:spPr bwMode="auto">
          <a:xfrm>
            <a:off x="4786314" y="1214422"/>
            <a:ext cx="3786214" cy="2632054"/>
          </a:xfrm>
          <a:prstGeom prst="rect">
            <a:avLst/>
          </a:prstGeom>
          <a:noFill/>
        </p:spPr>
      </p:pic>
    </p:spTree>
  </p:cSld>
  <p:clrMapOvr>
    <a:masterClrMapping/>
  </p:clrMapOvr>
  <p:transition spd="slow">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571472" y="1071546"/>
            <a:ext cx="7915276" cy="2928958"/>
          </a:xfrm>
        </p:spPr>
        <p:txBody>
          <a:bodyPr>
            <a:normAutofit/>
          </a:bodyPr>
          <a:lstStyle/>
          <a:p>
            <a:pPr algn="l"/>
            <a:r>
              <a:rPr lang="pl-PL" sz="2200" dirty="0" smtClean="0"/>
              <a:t>1.Zakażenie </a:t>
            </a:r>
            <a:r>
              <a:rPr lang="pl-PL" sz="2200" dirty="0" smtClean="0"/>
              <a:t>pierwotne</a:t>
            </a:r>
            <a:br>
              <a:rPr lang="pl-PL" sz="2200" dirty="0" smtClean="0"/>
            </a:br>
            <a:r>
              <a:rPr lang="pl-PL" sz="2200" dirty="0" smtClean="0"/>
              <a:t>2.Zakażenie bezobjawowe</a:t>
            </a:r>
            <a:br>
              <a:rPr lang="pl-PL" sz="2200" dirty="0" smtClean="0"/>
            </a:br>
            <a:r>
              <a:rPr lang="pl-PL" sz="2200" dirty="0" smtClean="0"/>
              <a:t>3.Pośredni okres zakażenia</a:t>
            </a:r>
            <a:br>
              <a:rPr lang="pl-PL" sz="2200" dirty="0" smtClean="0"/>
            </a:br>
            <a:r>
              <a:rPr lang="pl-PL" sz="2200" dirty="0" smtClean="0"/>
              <a:t>4.Zespół nabytego niedoboru odporności (AIDS)               </a:t>
            </a:r>
            <a:r>
              <a:rPr lang="pl-PL" dirty="0" smtClean="0"/>
              <a:t/>
            </a:r>
            <a:br>
              <a:rPr lang="pl-PL" dirty="0" smtClean="0"/>
            </a:br>
            <a:endParaRPr lang="pl-PL" dirty="0"/>
          </a:p>
        </p:txBody>
      </p:sp>
      <p:sp>
        <p:nvSpPr>
          <p:cNvPr id="3" name="Podtytuł 2"/>
          <p:cNvSpPr>
            <a:spLocks noGrp="1"/>
          </p:cNvSpPr>
          <p:nvPr>
            <p:ph type="subTitle" idx="1"/>
          </p:nvPr>
        </p:nvSpPr>
        <p:spPr>
          <a:xfrm>
            <a:off x="357158" y="571480"/>
            <a:ext cx="5843574" cy="914400"/>
          </a:xfrm>
        </p:spPr>
        <p:txBody>
          <a:bodyPr>
            <a:noAutofit/>
          </a:bodyPr>
          <a:lstStyle/>
          <a:p>
            <a:pPr algn="l"/>
            <a:r>
              <a:rPr lang="pl-PL" sz="3900" dirty="0" smtClean="0"/>
              <a:t>PRZEBIEG KLINICZNY ZAKAŻENIA HIV</a:t>
            </a:r>
            <a:endParaRPr lang="pl-PL" sz="3900" dirty="0"/>
          </a:p>
        </p:txBody>
      </p:sp>
      <p:pic>
        <p:nvPicPr>
          <p:cNvPr id="1026" name="Picture 2" descr="Suplementy a wirus HIV - Best Blog"/>
          <p:cNvPicPr>
            <a:picLocks noChangeAspect="1" noChangeArrowheads="1"/>
          </p:cNvPicPr>
          <p:nvPr/>
        </p:nvPicPr>
        <p:blipFill>
          <a:blip r:embed="rId2"/>
          <a:srcRect/>
          <a:stretch>
            <a:fillRect/>
          </a:stretch>
        </p:blipFill>
        <p:spPr bwMode="auto">
          <a:xfrm>
            <a:off x="4429124" y="3643314"/>
            <a:ext cx="4177534" cy="2571768"/>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1"/>
          </p:nvPr>
        </p:nvSpPr>
        <p:spPr>
          <a:xfrm>
            <a:off x="607224" y="579438"/>
            <a:ext cx="2821768" cy="792162"/>
          </a:xfrm>
        </p:spPr>
        <p:txBody>
          <a:bodyPr>
            <a:noAutofit/>
          </a:bodyPr>
          <a:lstStyle/>
          <a:p>
            <a:r>
              <a:rPr lang="pl-PL" sz="2000" dirty="0" smtClean="0"/>
              <a:t>ZAKAŻENIE PIERWOTNE</a:t>
            </a:r>
            <a:endParaRPr lang="pl-PL" sz="2000" dirty="0"/>
          </a:p>
        </p:txBody>
      </p:sp>
      <p:sp>
        <p:nvSpPr>
          <p:cNvPr id="4" name="Symbol zastępczy tekstu 3"/>
          <p:cNvSpPr>
            <a:spLocks noGrp="1"/>
          </p:cNvSpPr>
          <p:nvPr>
            <p:ph type="body" sz="half" idx="3"/>
          </p:nvPr>
        </p:nvSpPr>
        <p:spPr>
          <a:xfrm>
            <a:off x="3071802" y="571480"/>
            <a:ext cx="2857520" cy="792162"/>
          </a:xfrm>
        </p:spPr>
        <p:txBody>
          <a:bodyPr>
            <a:noAutofit/>
          </a:bodyPr>
          <a:lstStyle/>
          <a:p>
            <a:r>
              <a:rPr lang="pl-PL" sz="2000" dirty="0" smtClean="0"/>
              <a:t>POŚREDNI OKRES ZAKAŻENIA</a:t>
            </a:r>
            <a:endParaRPr lang="pl-PL" sz="2000" dirty="0"/>
          </a:p>
        </p:txBody>
      </p:sp>
      <p:sp>
        <p:nvSpPr>
          <p:cNvPr id="5" name="Symbol zastępczy zawartości 4"/>
          <p:cNvSpPr>
            <a:spLocks noGrp="1"/>
          </p:cNvSpPr>
          <p:nvPr>
            <p:ph sz="quarter" idx="2"/>
          </p:nvPr>
        </p:nvSpPr>
        <p:spPr>
          <a:xfrm>
            <a:off x="428596" y="1428736"/>
            <a:ext cx="2786082" cy="4500594"/>
          </a:xfrm>
        </p:spPr>
        <p:txBody>
          <a:bodyPr>
            <a:normAutofit fontScale="85000" lnSpcReduction="20000"/>
          </a:bodyPr>
          <a:lstStyle/>
          <a:p>
            <a:r>
              <a:rPr lang="pl-PL" sz="2100" dirty="0" smtClean="0"/>
              <a:t>Ujawnia się w 1-3 tygodniu od zakażenia,</a:t>
            </a:r>
          </a:p>
          <a:p>
            <a:r>
              <a:rPr lang="pl-PL" sz="2100" dirty="0" smtClean="0"/>
              <a:t>Często przypomina</a:t>
            </a:r>
          </a:p>
          <a:p>
            <a:pPr>
              <a:buNone/>
            </a:pPr>
            <a:r>
              <a:rPr lang="pl-PL" sz="2100" dirty="0" smtClean="0"/>
              <a:t>   Mononukleozę</a:t>
            </a:r>
          </a:p>
          <a:p>
            <a:pPr>
              <a:buNone/>
            </a:pPr>
            <a:r>
              <a:rPr lang="pl-PL" sz="2100" dirty="0" smtClean="0"/>
              <a:t>   zakaźną:</a:t>
            </a:r>
          </a:p>
          <a:p>
            <a:pPr>
              <a:buNone/>
            </a:pPr>
            <a:r>
              <a:rPr lang="pl-PL" sz="2100" dirty="0" smtClean="0"/>
              <a:t>   może wystąpić:</a:t>
            </a:r>
          </a:p>
          <a:p>
            <a:pPr>
              <a:buNone/>
            </a:pPr>
            <a:r>
              <a:rPr lang="pl-PL" sz="2100" dirty="0" smtClean="0"/>
              <a:t>   gorączka,</a:t>
            </a:r>
          </a:p>
          <a:p>
            <a:pPr>
              <a:buNone/>
            </a:pPr>
            <a:r>
              <a:rPr lang="pl-PL" sz="2100" dirty="0" smtClean="0"/>
              <a:t>   senność, brak</a:t>
            </a:r>
          </a:p>
          <a:p>
            <a:pPr>
              <a:buNone/>
            </a:pPr>
            <a:r>
              <a:rPr lang="pl-PL" sz="2100" dirty="0" smtClean="0"/>
              <a:t>   apetytu, bóle</a:t>
            </a:r>
          </a:p>
          <a:p>
            <a:pPr>
              <a:buNone/>
            </a:pPr>
            <a:r>
              <a:rPr lang="pl-PL" sz="2100" dirty="0" smtClean="0"/>
              <a:t>   mięśni, lekko</a:t>
            </a:r>
          </a:p>
          <a:p>
            <a:pPr>
              <a:buNone/>
            </a:pPr>
            <a:r>
              <a:rPr lang="pl-PL" sz="2100" dirty="0" smtClean="0"/>
              <a:t>   swędząca</a:t>
            </a:r>
          </a:p>
          <a:p>
            <a:pPr>
              <a:buNone/>
            </a:pPr>
            <a:r>
              <a:rPr lang="pl-PL" sz="2100" dirty="0" smtClean="0"/>
              <a:t>   wysypka, biegunka,</a:t>
            </a:r>
          </a:p>
          <a:p>
            <a:pPr>
              <a:buNone/>
            </a:pPr>
            <a:r>
              <a:rPr lang="pl-PL" sz="2100" dirty="0" smtClean="0"/>
              <a:t>   zapalenie</a:t>
            </a:r>
          </a:p>
          <a:p>
            <a:pPr>
              <a:buNone/>
            </a:pPr>
            <a:r>
              <a:rPr lang="pl-PL" sz="2100" dirty="0" smtClean="0"/>
              <a:t>   mózgu, rdzenia</a:t>
            </a:r>
          </a:p>
          <a:p>
            <a:pPr>
              <a:buNone/>
            </a:pPr>
            <a:r>
              <a:rPr lang="pl-PL" sz="2100" dirty="0" smtClean="0"/>
              <a:t>   kręgowego</a:t>
            </a:r>
          </a:p>
          <a:p>
            <a:pPr>
              <a:buNone/>
            </a:pPr>
            <a:endParaRPr lang="pl-PL" sz="1800" dirty="0"/>
          </a:p>
        </p:txBody>
      </p:sp>
      <p:sp>
        <p:nvSpPr>
          <p:cNvPr id="6" name="Symbol zastępczy zawartości 5"/>
          <p:cNvSpPr>
            <a:spLocks noGrp="1"/>
          </p:cNvSpPr>
          <p:nvPr>
            <p:ph sz="quarter" idx="4"/>
          </p:nvPr>
        </p:nvSpPr>
        <p:spPr>
          <a:xfrm>
            <a:off x="3143240" y="1357298"/>
            <a:ext cx="2857520" cy="4572032"/>
          </a:xfrm>
        </p:spPr>
        <p:txBody>
          <a:bodyPr>
            <a:normAutofit/>
          </a:bodyPr>
          <a:lstStyle/>
          <a:p>
            <a:r>
              <a:rPr lang="pl-PL" sz="1800" dirty="0" smtClean="0"/>
              <a:t>Powiększenie węzłów chłonnych,</a:t>
            </a:r>
          </a:p>
          <a:p>
            <a:r>
              <a:rPr lang="pl-PL" sz="1800" dirty="0" smtClean="0"/>
              <a:t>Łojotokowe zapalenie skóry,</a:t>
            </a:r>
          </a:p>
          <a:p>
            <a:r>
              <a:rPr lang="pl-PL" sz="1800" dirty="0" smtClean="0"/>
              <a:t>Pleśniawki,</a:t>
            </a:r>
          </a:p>
          <a:p>
            <a:r>
              <a:rPr lang="pl-PL" sz="1800" dirty="0" smtClean="0"/>
              <a:t>Biegunka przewlekła,</a:t>
            </a:r>
          </a:p>
          <a:p>
            <a:r>
              <a:rPr lang="pl-PL" sz="1800" dirty="0" smtClean="0"/>
              <a:t>Nieuzasadniony spadek masy ciała</a:t>
            </a:r>
            <a:endParaRPr lang="pl-PL" sz="1800" dirty="0"/>
          </a:p>
        </p:txBody>
      </p:sp>
      <p:sp>
        <p:nvSpPr>
          <p:cNvPr id="7" name="pole tekstowe 6"/>
          <p:cNvSpPr txBox="1"/>
          <p:nvPr/>
        </p:nvSpPr>
        <p:spPr>
          <a:xfrm>
            <a:off x="6286512" y="1500174"/>
            <a:ext cx="2214578" cy="3139321"/>
          </a:xfrm>
          <a:prstGeom prst="rect">
            <a:avLst/>
          </a:prstGeom>
          <a:noFill/>
        </p:spPr>
        <p:txBody>
          <a:bodyPr wrap="square" rtlCol="0">
            <a:spAutoFit/>
          </a:bodyPr>
          <a:lstStyle/>
          <a:p>
            <a:pPr>
              <a:buFont typeface="Arial" pitchFamily="34" charset="0"/>
              <a:buChar char="•"/>
            </a:pPr>
            <a:r>
              <a:rPr lang="pl-PL" dirty="0" smtClean="0"/>
              <a:t> Choroby                  </a:t>
            </a:r>
          </a:p>
          <a:p>
            <a:r>
              <a:rPr lang="pl-PL" dirty="0"/>
              <a:t> </a:t>
            </a:r>
            <a:r>
              <a:rPr lang="pl-PL" dirty="0" smtClean="0"/>
              <a:t> zakaźne i       </a:t>
            </a:r>
          </a:p>
          <a:p>
            <a:r>
              <a:rPr lang="pl-PL" dirty="0" smtClean="0"/>
              <a:t>  nowotworowe  </a:t>
            </a:r>
          </a:p>
          <a:p>
            <a:r>
              <a:rPr lang="pl-PL" dirty="0" smtClean="0"/>
              <a:t>  np. biegunka, </a:t>
            </a:r>
          </a:p>
          <a:p>
            <a:r>
              <a:rPr lang="pl-PL" dirty="0" smtClean="0"/>
              <a:t>  inwazyjny rak  </a:t>
            </a:r>
          </a:p>
          <a:p>
            <a:r>
              <a:rPr lang="pl-PL" dirty="0" smtClean="0"/>
              <a:t>  szyjki macicy, </a:t>
            </a:r>
          </a:p>
          <a:p>
            <a:r>
              <a:rPr lang="pl-PL" dirty="0" smtClean="0"/>
              <a:t>  bakteryjne, </a:t>
            </a:r>
          </a:p>
          <a:p>
            <a:r>
              <a:rPr lang="pl-PL" dirty="0" smtClean="0"/>
              <a:t>  powtarzające </a:t>
            </a:r>
          </a:p>
          <a:p>
            <a:r>
              <a:rPr lang="pl-PL" dirty="0" smtClean="0"/>
              <a:t>  się zapalenie </a:t>
            </a:r>
          </a:p>
          <a:p>
            <a:r>
              <a:rPr lang="pl-PL" dirty="0" smtClean="0"/>
              <a:t>  płuc</a:t>
            </a:r>
          </a:p>
          <a:p>
            <a:endParaRPr lang="pl-PL" dirty="0"/>
          </a:p>
        </p:txBody>
      </p:sp>
      <p:sp>
        <p:nvSpPr>
          <p:cNvPr id="8" name="pole tekstowe 7"/>
          <p:cNvSpPr txBox="1"/>
          <p:nvPr/>
        </p:nvSpPr>
        <p:spPr>
          <a:xfrm>
            <a:off x="6286512" y="714356"/>
            <a:ext cx="2143140" cy="400110"/>
          </a:xfrm>
          <a:prstGeom prst="rect">
            <a:avLst/>
          </a:prstGeom>
          <a:noFill/>
        </p:spPr>
        <p:txBody>
          <a:bodyPr wrap="square" rtlCol="0">
            <a:spAutoFit/>
          </a:bodyPr>
          <a:lstStyle/>
          <a:p>
            <a:r>
              <a:rPr lang="pl-PL" sz="2000" b="1" dirty="0" smtClean="0"/>
              <a:t>AIDS</a:t>
            </a:r>
            <a:endParaRPr lang="pl-PL" sz="2000" b="1" dirty="0"/>
          </a:p>
        </p:txBody>
      </p:sp>
    </p:spTree>
  </p:cSld>
  <p:clrMapOvr>
    <a:masterClrMapping/>
  </p:clrMapOvr>
  <p:transition spd="slow" advTm="0">
    <p:pull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714348" y="142852"/>
            <a:ext cx="8183880" cy="1051560"/>
          </a:xfrm>
        </p:spPr>
        <p:txBody>
          <a:bodyPr>
            <a:normAutofit fontScale="90000"/>
          </a:bodyPr>
          <a:lstStyle/>
          <a:p>
            <a:r>
              <a:rPr lang="pl-PL" dirty="0" smtClean="0"/>
              <a:t>PROFILAKTYKA ZAPOBIEGANIA</a:t>
            </a:r>
            <a:endParaRPr lang="pl-PL" dirty="0"/>
          </a:p>
        </p:txBody>
      </p:sp>
      <p:sp>
        <p:nvSpPr>
          <p:cNvPr id="3" name="Symbol zastępczy zawartości 2"/>
          <p:cNvSpPr>
            <a:spLocks noGrp="1"/>
          </p:cNvSpPr>
          <p:nvPr>
            <p:ph sz="half" idx="1"/>
          </p:nvPr>
        </p:nvSpPr>
        <p:spPr>
          <a:xfrm>
            <a:off x="571472" y="1285860"/>
            <a:ext cx="3931920" cy="4389120"/>
          </a:xfrm>
        </p:spPr>
        <p:txBody>
          <a:bodyPr>
            <a:normAutofit fontScale="92500" lnSpcReduction="10000"/>
          </a:bodyPr>
          <a:lstStyle/>
          <a:p>
            <a:r>
              <a:rPr lang="pl-PL" sz="1800" dirty="0" smtClean="0"/>
              <a:t>udowodniono, że prezerwatywa znacznie zmniejsza ryzyko zakażenia HIV, jeśli m.in. są spełnione następujące warunki: jest dobrej jakości, została właściwie założona, jest od początku do końca stosunku na swoim miejscu, nie pękła i nie zsunęła się</a:t>
            </a:r>
          </a:p>
          <a:p>
            <a:r>
              <a:rPr lang="pl-PL" sz="1800" dirty="0" smtClean="0"/>
              <a:t>kobiety planujące ciążę lub będące w ciąży powinny wykonać test w kierunku HIV </a:t>
            </a:r>
          </a:p>
          <a:p>
            <a:r>
              <a:rPr lang="pl-PL" sz="1800" dirty="0" smtClean="0"/>
              <a:t>nie wolno używać jednej igły, strzykawki na kilka osób, narzędzie powinno być wysterylizowane</a:t>
            </a:r>
          </a:p>
          <a:p>
            <a:endParaRPr lang="pl-PL" sz="1800" dirty="0" smtClean="0"/>
          </a:p>
          <a:p>
            <a:endParaRPr lang="pl-PL" sz="1800" dirty="0"/>
          </a:p>
        </p:txBody>
      </p:sp>
      <p:pic>
        <p:nvPicPr>
          <p:cNvPr id="66562" name="Picture 2" descr="Krajowy Program Zapobiegania Zakażeniom HIV i Zwalczania AIDS"/>
          <p:cNvPicPr>
            <a:picLocks noChangeAspect="1" noChangeArrowheads="1"/>
          </p:cNvPicPr>
          <p:nvPr/>
        </p:nvPicPr>
        <p:blipFill>
          <a:blip r:embed="rId2"/>
          <a:srcRect/>
          <a:stretch>
            <a:fillRect/>
          </a:stretch>
        </p:blipFill>
        <p:spPr bwMode="auto">
          <a:xfrm>
            <a:off x="5572132" y="1357298"/>
            <a:ext cx="2857500" cy="2381250"/>
          </a:xfrm>
          <a:prstGeom prst="rect">
            <a:avLst/>
          </a:prstGeom>
          <a:noFill/>
        </p:spPr>
      </p:pic>
      <p:pic>
        <p:nvPicPr>
          <p:cNvPr id="6150" name="Picture 6" descr="HIV - jak uchronić się przed zakażeniem wirusem HIV - PoradnikZdrowie.pl"/>
          <p:cNvPicPr>
            <a:picLocks noChangeAspect="1" noChangeArrowheads="1"/>
          </p:cNvPicPr>
          <p:nvPr/>
        </p:nvPicPr>
        <p:blipFill>
          <a:blip r:embed="rId3" cstate="print"/>
          <a:srcRect/>
          <a:stretch>
            <a:fillRect/>
          </a:stretch>
        </p:blipFill>
        <p:spPr bwMode="auto">
          <a:xfrm>
            <a:off x="6143636" y="3714752"/>
            <a:ext cx="2857520" cy="1905013"/>
          </a:xfrm>
          <a:prstGeom prst="rect">
            <a:avLst/>
          </a:prstGeom>
          <a:noFill/>
        </p:spPr>
      </p:pic>
      <p:pic>
        <p:nvPicPr>
          <p:cNvPr id="6152" name="Picture 8" descr="Ochrona przed wirusem HIV | Zanzu"/>
          <p:cNvPicPr>
            <a:picLocks noChangeAspect="1" noChangeArrowheads="1"/>
          </p:cNvPicPr>
          <p:nvPr/>
        </p:nvPicPr>
        <p:blipFill>
          <a:blip r:embed="rId4"/>
          <a:srcRect/>
          <a:stretch>
            <a:fillRect/>
          </a:stretch>
        </p:blipFill>
        <p:spPr bwMode="auto">
          <a:xfrm>
            <a:off x="4429124" y="3714752"/>
            <a:ext cx="2571768" cy="2286016"/>
          </a:xfrm>
          <a:prstGeom prst="rect">
            <a:avLst/>
          </a:prstGeom>
          <a:noFill/>
        </p:spPr>
      </p:pic>
    </p:spTree>
  </p:cSld>
  <p:clrMapOvr>
    <a:masterClrMapping/>
  </p:clrMapOvr>
  <p:transition spd="slow">
    <p:pull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428596" y="571480"/>
            <a:ext cx="8183880" cy="1051560"/>
          </a:xfrm>
        </p:spPr>
        <p:txBody>
          <a:bodyPr>
            <a:normAutofit/>
          </a:bodyPr>
          <a:lstStyle/>
          <a:p>
            <a:r>
              <a:rPr lang="pl-PL" dirty="0" smtClean="0"/>
              <a:t>NALEŻY ROBIĆ TESTY!</a:t>
            </a:r>
            <a:endParaRPr lang="pl-PL" dirty="0"/>
          </a:p>
        </p:txBody>
      </p:sp>
      <p:sp>
        <p:nvSpPr>
          <p:cNvPr id="3" name="Symbol zastępczy zawartości 2"/>
          <p:cNvSpPr>
            <a:spLocks noGrp="1"/>
          </p:cNvSpPr>
          <p:nvPr>
            <p:ph idx="1"/>
          </p:nvPr>
        </p:nvSpPr>
        <p:spPr>
          <a:xfrm>
            <a:off x="502920" y="2000240"/>
            <a:ext cx="8183880" cy="3429024"/>
          </a:xfrm>
        </p:spPr>
        <p:txBody>
          <a:bodyPr>
            <a:normAutofit fontScale="70000" lnSpcReduction="20000"/>
          </a:bodyPr>
          <a:lstStyle/>
          <a:p>
            <a:r>
              <a:rPr lang="pl-PL" b="1" dirty="0" smtClean="0"/>
              <a:t>Dlaczego?</a:t>
            </a:r>
          </a:p>
          <a:p>
            <a:pPr>
              <a:buNone/>
            </a:pPr>
            <a:r>
              <a:rPr lang="pl-PL" dirty="0" smtClean="0"/>
              <a:t/>
            </a:r>
            <a:br>
              <a:rPr lang="pl-PL" dirty="0" smtClean="0"/>
            </a:br>
            <a:r>
              <a:rPr lang="pl-PL" b="1" dirty="0" smtClean="0"/>
              <a:t>Lepiej jest wykonać test i poznać swój status serologiczny, niż żyć z HIV nie wiedząc o tym.</a:t>
            </a:r>
            <a:r>
              <a:rPr lang="pl-PL" dirty="0" smtClean="0"/>
              <a:t/>
            </a:r>
            <a:br>
              <a:rPr lang="pl-PL" dirty="0" smtClean="0"/>
            </a:br>
            <a:r>
              <a:rPr lang="pl-PL" dirty="0" smtClean="0"/>
              <a:t/>
            </a:r>
            <a:br>
              <a:rPr lang="pl-PL" dirty="0" smtClean="0"/>
            </a:br>
            <a:r>
              <a:rPr lang="pl-PL" dirty="0" smtClean="0"/>
              <a:t>Dzięki regularnie przyjmowanym lekom osoby zakażone HIV mogą żyć podobnie długo, jak ludzie niezakażeni, mogą też prowadzić podobny tryb życia, mieć dzieci, pracować. Osoba, która wie, że jest zakażona HIV, ma szansę zadbać o zdrowie swoje i swoich bliskich, uchronić się przed rozwinięciem pełnoobjawowego AIDS.</a:t>
            </a:r>
            <a:br>
              <a:rPr lang="pl-PL" dirty="0" smtClean="0"/>
            </a:br>
            <a:endParaRPr lang="pl-PL" dirty="0"/>
          </a:p>
        </p:txBody>
      </p:sp>
      <p:sp>
        <p:nvSpPr>
          <p:cNvPr id="5122" name="AutoShape 2" descr="HIV a uleczalność. Organizm kobiety sam pokonał wirusa. Drugi taki  przypadek w histor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124" name="AutoShape 4" descr="HIV a uleczalność. Organizm kobiety sam pokonał wirusa. Drugi taki  przypadek w histor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5126" name="AutoShape 6" descr="HIV a uleczalność. Organizm kobiety sam pokonał wirusa. Drugi taki  przypadek w historii."/>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8" name="Picture 2" descr="Wirus HIV - objawy, test, leczenie - LekarzeBezKolejki"/>
          <p:cNvPicPr>
            <a:picLocks noChangeAspect="1" noChangeArrowheads="1"/>
          </p:cNvPicPr>
          <p:nvPr/>
        </p:nvPicPr>
        <p:blipFill>
          <a:blip r:embed="rId2" cstate="print"/>
          <a:srcRect/>
          <a:stretch>
            <a:fillRect/>
          </a:stretch>
        </p:blipFill>
        <p:spPr bwMode="auto">
          <a:xfrm>
            <a:off x="6429388" y="428604"/>
            <a:ext cx="2357454" cy="1714512"/>
          </a:xfrm>
          <a:prstGeom prst="rect">
            <a:avLst/>
          </a:prstGeom>
          <a:noFill/>
        </p:spPr>
      </p:pic>
    </p:spTree>
  </p:cSld>
  <p:clrMapOvr>
    <a:masterClrMapping/>
  </p:clrMapOvr>
  <p:transition spd="slow">
    <p:pull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tekstu 2"/>
          <p:cNvSpPr>
            <a:spLocks noGrp="1"/>
          </p:cNvSpPr>
          <p:nvPr>
            <p:ph type="body" idx="4294967295"/>
          </p:nvPr>
        </p:nvSpPr>
        <p:spPr>
          <a:xfrm>
            <a:off x="0" y="642938"/>
            <a:ext cx="8183563" cy="1785937"/>
          </a:xfrm>
        </p:spPr>
        <p:txBody>
          <a:bodyPr>
            <a:noAutofit/>
          </a:bodyPr>
          <a:lstStyle/>
          <a:p>
            <a:r>
              <a:rPr lang="pl-PL" sz="2400" dirty="0" smtClean="0"/>
              <a:t>Codziennie w Polsce 2 osoby dowiadują się o swoim zakażeniu HIV, ale nie wiadomo ile nabywa zakażenie!</a:t>
            </a:r>
          </a:p>
          <a:p>
            <a:r>
              <a:rPr lang="pl-PL" sz="2400" dirty="0" smtClean="0"/>
              <a:t>Co roku 1 grudnia świat jednoczy się, aby okazać wsparcie osobom żyjącym z </a:t>
            </a:r>
            <a:r>
              <a:rPr lang="pl-PL" sz="2400" b="1" dirty="0" smtClean="0"/>
              <a:t>HIV</a:t>
            </a:r>
            <a:r>
              <a:rPr lang="pl-PL" sz="2400" dirty="0" smtClean="0"/>
              <a:t> i chorym na </a:t>
            </a:r>
            <a:r>
              <a:rPr lang="pl-PL" sz="2400" b="1" dirty="0" smtClean="0"/>
              <a:t>AIDS</a:t>
            </a:r>
            <a:r>
              <a:rPr lang="pl-PL" sz="2400" dirty="0" smtClean="0"/>
              <a:t>. Symbolem tego dnia jest Czerwona Kokardka.</a:t>
            </a:r>
            <a:endParaRPr lang="pl-PL" sz="2400" dirty="0"/>
          </a:p>
        </p:txBody>
      </p:sp>
      <p:pic>
        <p:nvPicPr>
          <p:cNvPr id="24580" name="Picture 4" descr="1 grudnia 2013 &amp;amp;#8211; Światowy Dzień Walki z AIDS - Choroby - Polki.pl"/>
          <p:cNvPicPr>
            <a:picLocks noChangeAspect="1" noChangeArrowheads="1"/>
          </p:cNvPicPr>
          <p:nvPr/>
        </p:nvPicPr>
        <p:blipFill>
          <a:blip r:embed="rId2" cstate="print"/>
          <a:srcRect/>
          <a:stretch>
            <a:fillRect/>
          </a:stretch>
        </p:blipFill>
        <p:spPr bwMode="auto">
          <a:xfrm>
            <a:off x="2214546" y="2857496"/>
            <a:ext cx="751301" cy="500066"/>
          </a:xfrm>
          <a:prstGeom prst="rect">
            <a:avLst/>
          </a:prstGeom>
          <a:noFill/>
        </p:spPr>
      </p:pic>
      <p:pic>
        <p:nvPicPr>
          <p:cNvPr id="6" name="Picture 6" descr="Sad Young Woman in Depression because of AIDs.HIV Test in Laboratory  Tube,syringe with Blood.Save Yourself,prevent Disease. Stock Vector -  Illustration of lonely, insurance: 195992659"/>
          <p:cNvPicPr>
            <a:picLocks noChangeAspect="1" noChangeArrowheads="1"/>
          </p:cNvPicPr>
          <p:nvPr/>
        </p:nvPicPr>
        <p:blipFill>
          <a:blip r:embed="rId3"/>
          <a:srcRect/>
          <a:stretch>
            <a:fillRect/>
          </a:stretch>
        </p:blipFill>
        <p:spPr bwMode="auto">
          <a:xfrm>
            <a:off x="4572000" y="3929066"/>
            <a:ext cx="4572000" cy="3251835"/>
          </a:xfrm>
          <a:prstGeom prst="rect">
            <a:avLst/>
          </a:prstGeom>
          <a:noFill/>
        </p:spPr>
      </p:pic>
      <p:pic>
        <p:nvPicPr>
          <p:cNvPr id="24582" name="Picture 6" descr="Światowy Dzień AIDS – Szpitale Pomorskie Sp. z o.o."/>
          <p:cNvPicPr>
            <a:picLocks noChangeAspect="1" noChangeArrowheads="1"/>
          </p:cNvPicPr>
          <p:nvPr/>
        </p:nvPicPr>
        <p:blipFill>
          <a:blip r:embed="rId4" cstate="print"/>
          <a:srcRect/>
          <a:stretch>
            <a:fillRect/>
          </a:stretch>
        </p:blipFill>
        <p:spPr bwMode="auto">
          <a:xfrm>
            <a:off x="0" y="3929066"/>
            <a:ext cx="4542100" cy="3143272"/>
          </a:xfrm>
          <a:prstGeom prst="rect">
            <a:avLst/>
          </a:prstGeom>
          <a:noFill/>
        </p:spPr>
      </p:pic>
    </p:spTree>
  </p:cSld>
  <p:clrMapOvr>
    <a:masterClrMapping/>
  </p:clrMapOvr>
  <p:transition spd="slow">
    <p:wipe dir="u"/>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kt">
  <a:themeElements>
    <a:clrScheme name="Bogaty">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k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192</TotalTime>
  <Words>392</Words>
  <Application>Microsoft Office PowerPoint</Application>
  <PresentationFormat>Pokaz na ekranie (4:3)</PresentationFormat>
  <Paragraphs>75</Paragraphs>
  <Slides>11</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11</vt:i4>
      </vt:variant>
    </vt:vector>
  </HeadingPairs>
  <TitlesOfParts>
    <vt:vector size="16" baseType="lpstr">
      <vt:lpstr>Arial</vt:lpstr>
      <vt:lpstr>Verdana</vt:lpstr>
      <vt:lpstr>Wingdings</vt:lpstr>
      <vt:lpstr>Wingdings 2</vt:lpstr>
      <vt:lpstr>Aspekt</vt:lpstr>
      <vt:lpstr>1 GRUDNIA ŚWIATOWY DZIEŃ AIDS</vt:lpstr>
      <vt:lpstr>AIDS- czym jest i skąd się bierze?</vt:lpstr>
      <vt:lpstr> Etapy zakażenia komórek docelowych przez HIV</vt:lpstr>
      <vt:lpstr>Jak może dojść do zakażenia?</vt:lpstr>
      <vt:lpstr>1.Zakażenie pierwotne 2.Zakażenie bezobjawowe 3.Pośredni okres zakażenia 4.Zespół nabytego niedoboru odporności (AIDS)                </vt:lpstr>
      <vt:lpstr>Prezentacja programu PowerPoint</vt:lpstr>
      <vt:lpstr>PROFILAKTYKA ZAPOBIEGANIA</vt:lpstr>
      <vt:lpstr>NALEŻY ROBIĆ TESTY!</vt:lpstr>
      <vt:lpstr>Prezentacja programu PowerPoint</vt:lpstr>
      <vt:lpstr>TELEFONY ZAUFANIA HIV/AIDS</vt:lpstr>
      <vt:lpstr>Dziękujemy za uwagę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GRUDNIA ŚWIATOWY DZIEŃ AIDS</dc:title>
  <dc:creator>Użytkownik</dc:creator>
  <cp:lastModifiedBy>Windows User</cp:lastModifiedBy>
  <cp:revision>22</cp:revision>
  <dcterms:created xsi:type="dcterms:W3CDTF">2021-11-27T12:35:17Z</dcterms:created>
  <dcterms:modified xsi:type="dcterms:W3CDTF">2021-11-28T07:41:26Z</dcterms:modified>
</cp:coreProperties>
</file>